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88"/>
  </p:notesMasterIdLst>
  <p:handoutMasterIdLst>
    <p:handoutMasterId r:id="rId89"/>
  </p:handoutMasterIdLst>
  <p:sldIdLst>
    <p:sldId id="293" r:id="rId2"/>
    <p:sldId id="368" r:id="rId3"/>
    <p:sldId id="452" r:id="rId4"/>
    <p:sldId id="464" r:id="rId5"/>
    <p:sldId id="324" r:id="rId6"/>
    <p:sldId id="465" r:id="rId7"/>
    <p:sldId id="325" r:id="rId8"/>
    <p:sldId id="454" r:id="rId9"/>
    <p:sldId id="455" r:id="rId10"/>
    <p:sldId id="453" r:id="rId11"/>
    <p:sldId id="457" r:id="rId12"/>
    <p:sldId id="456" r:id="rId13"/>
    <p:sldId id="411" r:id="rId14"/>
    <p:sldId id="413" r:id="rId15"/>
    <p:sldId id="380" r:id="rId16"/>
    <p:sldId id="369" r:id="rId17"/>
    <p:sldId id="405" r:id="rId18"/>
    <p:sldId id="393" r:id="rId19"/>
    <p:sldId id="414" r:id="rId20"/>
    <p:sldId id="406" r:id="rId21"/>
    <p:sldId id="394" r:id="rId22"/>
    <p:sldId id="422" r:id="rId23"/>
    <p:sldId id="466" r:id="rId24"/>
    <p:sldId id="387" r:id="rId25"/>
    <p:sldId id="384" r:id="rId26"/>
    <p:sldId id="385" r:id="rId27"/>
    <p:sldId id="458" r:id="rId28"/>
    <p:sldId id="386" r:id="rId29"/>
    <p:sldId id="388" r:id="rId30"/>
    <p:sldId id="335" r:id="rId31"/>
    <p:sldId id="460" r:id="rId32"/>
    <p:sldId id="459" r:id="rId33"/>
    <p:sldId id="395" r:id="rId34"/>
    <p:sldId id="407" r:id="rId35"/>
    <p:sldId id="402" r:id="rId36"/>
    <p:sldId id="381" r:id="rId37"/>
    <p:sldId id="396" r:id="rId38"/>
    <p:sldId id="423" r:id="rId39"/>
    <p:sldId id="398" r:id="rId40"/>
    <p:sldId id="424" r:id="rId41"/>
    <p:sldId id="399" r:id="rId42"/>
    <p:sldId id="400" r:id="rId43"/>
    <p:sldId id="404" r:id="rId44"/>
    <p:sldId id="408" r:id="rId45"/>
    <p:sldId id="425" r:id="rId46"/>
    <p:sldId id="461" r:id="rId47"/>
    <p:sldId id="428" r:id="rId48"/>
    <p:sldId id="429" r:id="rId49"/>
    <p:sldId id="430" r:id="rId50"/>
    <p:sldId id="431" r:id="rId51"/>
    <p:sldId id="432" r:id="rId52"/>
    <p:sldId id="409" r:id="rId53"/>
    <p:sldId id="462" r:id="rId54"/>
    <p:sldId id="433" r:id="rId55"/>
    <p:sldId id="434" r:id="rId56"/>
    <p:sldId id="435" r:id="rId57"/>
    <p:sldId id="463" r:id="rId58"/>
    <p:sldId id="436" r:id="rId59"/>
    <p:sldId id="437" r:id="rId60"/>
    <p:sldId id="438" r:id="rId61"/>
    <p:sldId id="439" r:id="rId62"/>
    <p:sldId id="440" r:id="rId63"/>
    <p:sldId id="441" r:id="rId64"/>
    <p:sldId id="442" r:id="rId65"/>
    <p:sldId id="443" r:id="rId66"/>
    <p:sldId id="444" r:id="rId67"/>
    <p:sldId id="445" r:id="rId68"/>
    <p:sldId id="446" r:id="rId69"/>
    <p:sldId id="448" r:id="rId70"/>
    <p:sldId id="415" r:id="rId71"/>
    <p:sldId id="416" r:id="rId72"/>
    <p:sldId id="417" r:id="rId73"/>
    <p:sldId id="427" r:id="rId74"/>
    <p:sldId id="418" r:id="rId75"/>
    <p:sldId id="419" r:id="rId76"/>
    <p:sldId id="420" r:id="rId77"/>
    <p:sldId id="449" r:id="rId78"/>
    <p:sldId id="421" r:id="rId79"/>
    <p:sldId id="450" r:id="rId80"/>
    <p:sldId id="362" r:id="rId81"/>
    <p:sldId id="373" r:id="rId82"/>
    <p:sldId id="372" r:id="rId83"/>
    <p:sldId id="401" r:id="rId84"/>
    <p:sldId id="410" r:id="rId85"/>
    <p:sldId id="451" r:id="rId86"/>
    <p:sldId id="412" r:id="rId87"/>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FFD3FF"/>
    <a:srgbClr val="CCCC00"/>
    <a:srgbClr val="DDDDDD"/>
    <a:srgbClr val="FFE7C3"/>
    <a:srgbClr val="FFFFCC"/>
    <a:srgbClr val="CCFFCC"/>
    <a:srgbClr val="FFFF8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88256" autoAdjust="0"/>
  </p:normalViewPr>
  <p:slideViewPr>
    <p:cSldViewPr>
      <p:cViewPr varScale="1">
        <p:scale>
          <a:sx n="61" d="100"/>
          <a:sy n="61" d="100"/>
        </p:scale>
        <p:origin x="1692" y="42"/>
      </p:cViewPr>
      <p:guideLst>
        <p:guide orient="horz" pos="2160"/>
        <p:guide pos="2880"/>
      </p:guideLst>
    </p:cSldViewPr>
  </p:slideViewPr>
  <p:outlineViewPr>
    <p:cViewPr>
      <p:scale>
        <a:sx n="33" d="100"/>
        <a:sy n="33" d="100"/>
      </p:scale>
      <p:origin x="0" y="-427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ahoma" pitchFamily="34" charset="0"/>
                <a:cs typeface="Arial" pitchFamily="34" charset="0"/>
              </a:defRPr>
            </a:lvl1pPr>
          </a:lstStyle>
          <a:p>
            <a:pPr>
              <a:defRPr/>
            </a:pPr>
            <a:endParaRPr lang="en-US"/>
          </a:p>
        </p:txBody>
      </p:sp>
      <p:sp>
        <p:nvSpPr>
          <p:cNvPr id="45059"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ahoma" pitchFamily="34" charset="0"/>
                <a:cs typeface="Arial" pitchFamily="34" charset="0"/>
              </a:defRPr>
            </a:lvl1pPr>
          </a:lstStyle>
          <a:p>
            <a:pPr>
              <a:defRPr/>
            </a:pPr>
            <a:endParaRPr lang="en-US"/>
          </a:p>
        </p:txBody>
      </p:sp>
      <p:sp>
        <p:nvSpPr>
          <p:cNvPr id="45060"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ahoma" pitchFamily="34" charset="0"/>
                <a:cs typeface="Arial" pitchFamily="34" charset="0"/>
              </a:defRPr>
            </a:lvl1pPr>
          </a:lstStyle>
          <a:p>
            <a:pPr>
              <a:defRPr/>
            </a:pPr>
            <a:endParaRPr lang="en-US"/>
          </a:p>
        </p:txBody>
      </p:sp>
      <p:sp>
        <p:nvSpPr>
          <p:cNvPr id="45061"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ahoma" pitchFamily="34" charset="0"/>
                <a:cs typeface="Arial" pitchFamily="34" charset="0"/>
              </a:defRPr>
            </a:lvl1pPr>
          </a:lstStyle>
          <a:p>
            <a:pPr>
              <a:defRPr/>
            </a:pPr>
            <a:fld id="{3F56338E-0686-4A7B-8E8D-43557162F80F}" type="slidenum">
              <a:rPr lang="en-US"/>
              <a:pPr>
                <a:defRPr/>
              </a:pPr>
              <a:t>‹#›</a:t>
            </a:fld>
            <a:endParaRPr lang="en-US"/>
          </a:p>
        </p:txBody>
      </p:sp>
    </p:spTree>
    <p:extLst>
      <p:ext uri="{BB962C8B-B14F-4D97-AF65-F5344CB8AC3E}">
        <p14:creationId xmlns:p14="http://schemas.microsoft.com/office/powerpoint/2010/main" val="909548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ahoma" pitchFamily="34" charset="0"/>
                <a:cs typeface="Arial" pitchFamily="34" charset="0"/>
              </a:defRPr>
            </a:lvl1pPr>
          </a:lstStyle>
          <a:p>
            <a:pPr>
              <a:defRPr/>
            </a:pPr>
            <a:endParaRPr lang="en-US"/>
          </a:p>
        </p:txBody>
      </p:sp>
      <p:sp>
        <p:nvSpPr>
          <p:cNvPr id="583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ahoma" pitchFamily="34" charset="0"/>
                <a:cs typeface="Arial" pitchFamily="34"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583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3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ahoma" pitchFamily="34" charset="0"/>
                <a:cs typeface="Arial" pitchFamily="34" charset="0"/>
              </a:defRPr>
            </a:lvl1pPr>
          </a:lstStyle>
          <a:p>
            <a:pPr>
              <a:defRPr/>
            </a:pPr>
            <a:endParaRPr lang="en-US"/>
          </a:p>
        </p:txBody>
      </p:sp>
      <p:sp>
        <p:nvSpPr>
          <p:cNvPr id="583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ahoma" pitchFamily="34" charset="0"/>
                <a:cs typeface="Arial" pitchFamily="34" charset="0"/>
              </a:defRPr>
            </a:lvl1pPr>
          </a:lstStyle>
          <a:p>
            <a:pPr>
              <a:defRPr/>
            </a:pPr>
            <a:fld id="{569F122F-2FE8-4C91-8156-4688BDAE7969}" type="slidenum">
              <a:rPr lang="en-US"/>
              <a:pPr>
                <a:defRPr/>
              </a:pPr>
              <a:t>‹#›</a:t>
            </a:fld>
            <a:endParaRPr lang="en-US"/>
          </a:p>
        </p:txBody>
      </p:sp>
    </p:spTree>
    <p:extLst>
      <p:ext uri="{BB962C8B-B14F-4D97-AF65-F5344CB8AC3E}">
        <p14:creationId xmlns:p14="http://schemas.microsoft.com/office/powerpoint/2010/main" val="38383937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45931A7-12E2-442F-8D29-4BDF55068086}" type="slidenum">
              <a:rPr lang="en-US" smtClean="0">
                <a:cs typeface="Arial" charset="0"/>
              </a:rPr>
              <a:pPr/>
              <a:t>1</a:t>
            </a:fld>
            <a:endParaRPr lang="en-US">
              <a:cs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2951360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3A0AFD4-4B0D-4A14-88F2-99141D77FD18}" type="slidenum">
              <a:rPr lang="en-US" smtClean="0">
                <a:cs typeface="Arial" charset="0"/>
              </a:rPr>
              <a:pPr/>
              <a:t>21</a:t>
            </a:fld>
            <a:endParaRPr lang="en-US">
              <a:cs typeface="Arial"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332869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25</a:t>
            </a:fld>
            <a:endParaRPr lang="en-US">
              <a:latin typeface="Arial" pitchFamily="34" charset="0"/>
            </a:endParaRPr>
          </a:p>
        </p:txBody>
      </p:sp>
    </p:spTree>
    <p:extLst>
      <p:ext uri="{BB962C8B-B14F-4D97-AF65-F5344CB8AC3E}">
        <p14:creationId xmlns:p14="http://schemas.microsoft.com/office/powerpoint/2010/main" val="224555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7FC3A7-0F7B-44C6-ACD4-A5FC741D946B}" type="slidenum">
              <a:rPr lang="en-US" smtClean="0"/>
              <a:pPr>
                <a:defRPr/>
              </a:pPr>
              <a:t>28</a:t>
            </a:fld>
            <a:endParaRPr lang="en-US"/>
          </a:p>
        </p:txBody>
      </p:sp>
    </p:spTree>
    <p:extLst>
      <p:ext uri="{BB962C8B-B14F-4D97-AF65-F5344CB8AC3E}">
        <p14:creationId xmlns:p14="http://schemas.microsoft.com/office/powerpoint/2010/main" val="2626150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F771A5EE-A3A1-4ADE-8FBD-1E36EB2DD448}" type="slidenum">
              <a:rPr lang="en-US" smtClean="0">
                <a:cs typeface="Arial" charset="0"/>
              </a:rPr>
              <a:pPr/>
              <a:t>30</a:t>
            </a:fld>
            <a:endParaRPr lang="en-US">
              <a:cs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131574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F771A5EE-A3A1-4ADE-8FBD-1E36EB2DD448}" type="slidenum">
              <a:rPr lang="en-US" smtClean="0">
                <a:cs typeface="Arial" charset="0"/>
              </a:rPr>
              <a:pPr/>
              <a:t>33</a:t>
            </a:fld>
            <a:endParaRPr lang="en-US">
              <a:cs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2717780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B01AD05-850C-4B1D-8CBC-8A5FB9D0AD47}" type="slidenum">
              <a:rPr lang="en-US" smtClean="0">
                <a:cs typeface="Arial" charset="0"/>
              </a:rPr>
              <a:pPr/>
              <a:t>35</a:t>
            </a:fld>
            <a:endParaRPr lang="en-US">
              <a:cs typeface="Arial"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3478308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F771A5EE-A3A1-4ADE-8FBD-1E36EB2DD448}" type="slidenum">
              <a:rPr lang="en-US" smtClean="0">
                <a:cs typeface="Arial" charset="0"/>
              </a:rPr>
              <a:pPr/>
              <a:t>36</a:t>
            </a:fld>
            <a:endParaRPr lang="en-US">
              <a:cs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2681487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F771A5EE-A3A1-4ADE-8FBD-1E36EB2DD448}" type="slidenum">
              <a:rPr lang="en-US" smtClean="0">
                <a:cs typeface="Arial" charset="0"/>
              </a:rPr>
              <a:pPr/>
              <a:t>37</a:t>
            </a:fld>
            <a:endParaRPr lang="en-US">
              <a:cs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1168769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a:lnSpc>
                <a:spcPct val="80000"/>
              </a:lnSpc>
            </a:pPr>
            <a:r>
              <a:rPr lang="en-GB" sz="1100" dirty="0"/>
              <a:t>Turing (1950) “Computing machinery and intelligence”:</a:t>
            </a:r>
          </a:p>
          <a:p>
            <a:pPr>
              <a:lnSpc>
                <a:spcPct val="80000"/>
              </a:lnSpc>
            </a:pPr>
            <a:r>
              <a:rPr lang="en-GB" sz="1100" dirty="0"/>
              <a:t>♦ “Can machines think?” → “Can machines behave intelligently?”</a:t>
            </a:r>
          </a:p>
          <a:p>
            <a:pPr>
              <a:lnSpc>
                <a:spcPct val="80000"/>
              </a:lnSpc>
            </a:pPr>
            <a:r>
              <a:rPr lang="en-GB" sz="1100" dirty="0"/>
              <a:t>♦ Operational test for intelligent behaviour: the Imitation Game</a:t>
            </a:r>
          </a:p>
          <a:p>
            <a:pPr>
              <a:lnSpc>
                <a:spcPct val="80000"/>
              </a:lnSpc>
            </a:pPr>
            <a:r>
              <a:rPr lang="en-GB" sz="1100" dirty="0"/>
              <a:t>♦ Predicted that by 2000, a machine might have a 30% chance of</a:t>
            </a:r>
          </a:p>
          <a:p>
            <a:pPr>
              <a:lnSpc>
                <a:spcPct val="80000"/>
              </a:lnSpc>
            </a:pPr>
            <a:r>
              <a:rPr lang="en-GB" sz="1100" dirty="0"/>
              <a:t>fooling a lay person for 5 minutes</a:t>
            </a:r>
          </a:p>
          <a:p>
            <a:pPr>
              <a:lnSpc>
                <a:spcPct val="80000"/>
              </a:lnSpc>
            </a:pPr>
            <a:r>
              <a:rPr lang="en-GB" sz="1100" dirty="0"/>
              <a:t>♦ Anticipated all major arguments against AI in following 50 years</a:t>
            </a:r>
          </a:p>
          <a:p>
            <a:pPr>
              <a:lnSpc>
                <a:spcPct val="80000"/>
              </a:lnSpc>
            </a:pPr>
            <a:endParaRPr lang="en-GB"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73E1AB8E-621A-4751-949E-E0318A124F3C}" type="slidenum">
              <a:rPr lang="en-US" smtClean="0">
                <a:cs typeface="Arial" charset="0"/>
              </a:rPr>
              <a:pPr/>
              <a:t>2</a:t>
            </a:fld>
            <a:endParaRPr lang="en-US">
              <a:cs typeface="Arial"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25849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r>
              <a:rPr lang="en-GB" dirty="0"/>
              <a:t>In 1955 Allen Newell and Herbert Simon created the "Logic Theorist" (with help from J. C. Shaw). The program would eventually prove 38 of the first 52 theorems in Russell and Whitehead's Principia </a:t>
            </a:r>
            <a:r>
              <a:rPr lang="en-GB" dirty="0" err="1"/>
              <a:t>Mathematica</a:t>
            </a:r>
            <a:r>
              <a:rPr lang="en-GB" dirty="0"/>
              <a:t>, and find new and more elegant proofs for some.</a:t>
            </a:r>
          </a:p>
          <a:p>
            <a:endParaRPr lang="en-GB" dirty="0"/>
          </a:p>
          <a:p>
            <a:r>
              <a:rPr lang="en-GB" dirty="0"/>
              <a:t>Arthur Samuel's checkers program eventually achieved sufficient skill to challenge a world champion.</a:t>
            </a:r>
          </a:p>
          <a:p>
            <a:endParaRPr lang="en-GB" dirty="0"/>
          </a:p>
          <a:p>
            <a:pPr eaLnBrk="1" hangingPunct="1">
              <a:lnSpc>
                <a:spcPct val="90000"/>
              </a:lnSpc>
            </a:pPr>
            <a:r>
              <a:rPr lang="en-GB" dirty="0"/>
              <a:t>1952-1969 cont…</a:t>
            </a:r>
          </a:p>
          <a:p>
            <a:pPr lvl="1" eaLnBrk="1" hangingPunct="1">
              <a:lnSpc>
                <a:spcPct val="90000"/>
              </a:lnSpc>
            </a:pPr>
            <a:r>
              <a:rPr lang="en-GB" dirty="0"/>
              <a:t>Marvin </a:t>
            </a:r>
            <a:r>
              <a:rPr lang="en-GB" dirty="0" err="1"/>
              <a:t>Minsky</a:t>
            </a:r>
            <a:endParaRPr lang="en-GB" dirty="0"/>
          </a:p>
          <a:p>
            <a:pPr lvl="2" eaLnBrk="1" hangingPunct="1">
              <a:lnSpc>
                <a:spcPct val="90000"/>
              </a:lnSpc>
            </a:pPr>
            <a:r>
              <a:rPr lang="en-GB" dirty="0"/>
              <a:t>Introduction of </a:t>
            </a:r>
            <a:r>
              <a:rPr lang="en-GB" dirty="0" err="1"/>
              <a:t>microworlds</a:t>
            </a:r>
            <a:r>
              <a:rPr lang="en-GB" dirty="0"/>
              <a:t> that appear to require intelligence to solve: e.g. blocks-world</a:t>
            </a:r>
          </a:p>
          <a:p>
            <a:pPr lvl="2" eaLnBrk="1" hangingPunct="1">
              <a:lnSpc>
                <a:spcPct val="90000"/>
              </a:lnSpc>
            </a:pPr>
            <a:r>
              <a:rPr lang="en-GB" dirty="0"/>
              <a:t>Anti-logic orientation, society of the mind</a:t>
            </a:r>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08D1E58A-53D2-418D-B072-079E3FE3F94C}" type="slidenum">
              <a:rPr lang="en-GB" smtClean="0"/>
              <a:pPr/>
              <a:t>72</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p>
        </p:txBody>
      </p:sp>
      <p:sp>
        <p:nvSpPr>
          <p:cNvPr id="47108" name="Slide Number Placeholder 3"/>
          <p:cNvSpPr>
            <a:spLocks noGrp="1"/>
          </p:cNvSpPr>
          <p:nvPr>
            <p:ph type="sldNum" sz="quarter" idx="5"/>
          </p:nvPr>
        </p:nvSpPr>
        <p:spPr>
          <a:noFill/>
        </p:spPr>
        <p:txBody>
          <a:bodyPr/>
          <a:lstStyle/>
          <a:p>
            <a:fld id="{4028EE40-AA56-43F9-8418-EBE108E728B3}" type="slidenum">
              <a:rPr lang="en-GB" smtClean="0"/>
              <a:pPr/>
              <a:t>74</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a:lnSpc>
                <a:spcPct val="80000"/>
              </a:lnSpc>
            </a:pPr>
            <a:r>
              <a:rPr lang="en-GB" dirty="0"/>
              <a:t>Comments by Jim Howe (head of Edinburgh AI)</a:t>
            </a:r>
          </a:p>
          <a:p>
            <a:pPr>
              <a:lnSpc>
                <a:spcPct val="80000"/>
              </a:lnSpc>
            </a:pPr>
            <a:r>
              <a:rPr lang="en-GB" dirty="0"/>
              <a:t>	http://www.dai.ed.ac.uk/AI_at_Edinburgh_perspective.html</a:t>
            </a:r>
          </a:p>
          <a:p>
            <a:pPr>
              <a:lnSpc>
                <a:spcPct val="80000"/>
              </a:lnSpc>
            </a:pPr>
            <a:endParaRPr lang="en-GB" dirty="0"/>
          </a:p>
          <a:p>
            <a:pPr>
              <a:lnSpc>
                <a:spcPct val="80000"/>
              </a:lnSpc>
            </a:pPr>
            <a:r>
              <a:rPr lang="en-US" dirty="0"/>
              <a:t>“By this time, the high level of discord had become known to the School's main sponsors, the Science Research Council. </a:t>
            </a:r>
          </a:p>
          <a:p>
            <a:pPr>
              <a:lnSpc>
                <a:spcPct val="80000"/>
              </a:lnSpc>
            </a:pPr>
            <a:r>
              <a:rPr lang="en-US" dirty="0"/>
              <a:t>Its reaction was to invite Sir James </a:t>
            </a:r>
            <a:r>
              <a:rPr lang="en-US" dirty="0" err="1"/>
              <a:t>Lighthill</a:t>
            </a:r>
            <a:r>
              <a:rPr lang="en-US" dirty="0"/>
              <a:t> to review the field. Although his report which was published early in 1973 supported AI research related to automation and to computer simulation of </a:t>
            </a:r>
            <a:r>
              <a:rPr lang="en-US" dirty="0" err="1"/>
              <a:t>neurophysiological</a:t>
            </a:r>
            <a:r>
              <a:rPr lang="en-US" dirty="0"/>
              <a:t> and psychological processes, it was highly critical of basic research in foundational areas such as robotics and language processing.</a:t>
            </a:r>
          </a:p>
          <a:p>
            <a:pPr>
              <a:lnSpc>
                <a:spcPct val="80000"/>
              </a:lnSpc>
            </a:pPr>
            <a:r>
              <a:rPr lang="en-US" dirty="0" err="1"/>
              <a:t>Lighthill's</a:t>
            </a:r>
            <a:r>
              <a:rPr lang="en-US" dirty="0"/>
              <a:t> report provoked a loss of confidence in AI by the academic community in the UK which persisted for a decade - the so-called "AI Winter"."</a:t>
            </a:r>
          </a:p>
          <a:p>
            <a:endParaRPr lang="en-US" dirty="0"/>
          </a:p>
        </p:txBody>
      </p:sp>
      <p:sp>
        <p:nvSpPr>
          <p:cNvPr id="48132" name="Slide Number Placeholder 3"/>
          <p:cNvSpPr>
            <a:spLocks noGrp="1"/>
          </p:cNvSpPr>
          <p:nvPr>
            <p:ph type="sldNum" sz="quarter" idx="5"/>
          </p:nvPr>
        </p:nvSpPr>
        <p:spPr>
          <a:noFill/>
        </p:spPr>
        <p:txBody>
          <a:bodyPr/>
          <a:lstStyle/>
          <a:p>
            <a:fld id="{0584488A-2B4A-4823-BB1F-55348AC00D2B}" type="slidenum">
              <a:rPr lang="en-GB" smtClean="0"/>
              <a:pPr/>
              <a:t>75</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r>
              <a:rPr lang="en-GB" b="1" dirty="0"/>
              <a:t>The rise of expert systems</a:t>
            </a:r>
          </a:p>
          <a:p>
            <a:endParaRPr lang="en-GB" b="1" dirty="0"/>
          </a:p>
          <a:p>
            <a:r>
              <a:rPr lang="en-GB" dirty="0"/>
              <a:t>Eventually the earliest successful expert systems, such as XCON, proved too expensive to maintain. They were difficult to update, they could not learn.</a:t>
            </a:r>
          </a:p>
          <a:p>
            <a:endParaRPr lang="en-GB" dirty="0"/>
          </a:p>
          <a:p>
            <a:r>
              <a:rPr lang="en-GB" dirty="0"/>
              <a:t>By 1991, the impressive list of goals penned in 1981 for Japan's Fifth Generation Project had not been met. Indeed, some of them, like "carry on a casual conversation" had not been met by 2010</a:t>
            </a:r>
            <a:endParaRPr lang="en-GB" b="1" dirty="0"/>
          </a:p>
          <a:p>
            <a:br>
              <a:rPr lang="en-GB" dirty="0"/>
            </a:br>
            <a:endParaRPr lang="en-US" dirty="0"/>
          </a:p>
        </p:txBody>
      </p:sp>
      <p:sp>
        <p:nvSpPr>
          <p:cNvPr id="49156" name="Slide Number Placeholder 3"/>
          <p:cNvSpPr>
            <a:spLocks noGrp="1"/>
          </p:cNvSpPr>
          <p:nvPr>
            <p:ph type="sldNum" sz="quarter" idx="5"/>
          </p:nvPr>
        </p:nvSpPr>
        <p:spPr>
          <a:noFill/>
        </p:spPr>
        <p:txBody>
          <a:bodyPr/>
          <a:lstStyle/>
          <a:p>
            <a:fld id="{E46510A0-6379-4843-96B4-096CD785D7B8}" type="slidenum">
              <a:rPr lang="en-GB" smtClean="0"/>
              <a:pPr/>
              <a:t>76</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5E1F6C4-5809-411F-9265-ADCD94557C72}" type="slidenum">
              <a:rPr lang="en-US" smtClean="0">
                <a:cs typeface="Arial" charset="0"/>
              </a:rPr>
              <a:pPr/>
              <a:t>80</a:t>
            </a:fld>
            <a:endParaRPr lang="en-US">
              <a:cs typeface="Arial"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1079629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F0F02D2-5104-4ECC-87C1-3B7B7B4B32A2}" type="slidenum">
              <a:rPr lang="en-US" smtClean="0">
                <a:cs typeface="Arial" charset="0"/>
              </a:rPr>
              <a:pPr/>
              <a:t>81</a:t>
            </a:fld>
            <a:endParaRPr lang="en-US">
              <a:cs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4222058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C6F2F64-B1FF-4ED2-8C5A-F9D5754DA767}" type="slidenum">
              <a:rPr lang="en-US" smtClean="0">
                <a:cs typeface="Arial" charset="0"/>
              </a:rPr>
              <a:pPr/>
              <a:t>82</a:t>
            </a:fld>
            <a:endParaRPr lang="en-US">
              <a:cs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1951426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5E1F6C4-5809-411F-9265-ADCD94557C72}" type="slidenum">
              <a:rPr lang="en-US" smtClean="0">
                <a:cs typeface="Arial" charset="0"/>
              </a:rPr>
              <a:pPr/>
              <a:t>83</a:t>
            </a:fld>
            <a:endParaRPr lang="en-US">
              <a:cs typeface="Arial"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1706354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73E1AB8E-621A-4751-949E-E0318A124F3C}" type="slidenum">
              <a:rPr lang="en-US" smtClean="0">
                <a:cs typeface="Arial" charset="0"/>
              </a:rPr>
              <a:pPr/>
              <a:t>12</a:t>
            </a:fld>
            <a:endParaRPr lang="en-US">
              <a:cs typeface="Arial"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376578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90000"/>
              </a:lnSpc>
            </a:pPr>
            <a:r>
              <a:rPr lang="en-GB" sz="1200" dirty="0"/>
              <a:t>Traditionally, computer scientists and engineers have been more interested in the engineering goal</a:t>
            </a:r>
          </a:p>
          <a:p>
            <a:pPr>
              <a:lnSpc>
                <a:spcPct val="90000"/>
              </a:lnSpc>
            </a:pPr>
            <a:r>
              <a:rPr lang="en-GB" sz="1200" dirty="0"/>
              <a:t>Psychologists, philosophers and cognitive scientists have been more interested in the scientific goal</a:t>
            </a:r>
          </a:p>
          <a:p>
            <a:pPr>
              <a:lnSpc>
                <a:spcPct val="90000"/>
              </a:lnSpc>
            </a:pPr>
            <a:r>
              <a:rPr lang="en-GB" sz="1200" dirty="0"/>
              <a:t>It makes good sense to be interested in both, as there are common techniques and the two approaches can feed off each other</a:t>
            </a:r>
          </a:p>
          <a:p>
            <a:pPr>
              <a:lnSpc>
                <a:spcPct val="80000"/>
              </a:lnSpc>
            </a:pPr>
            <a:endParaRPr lang="en-US" sz="800" dirty="0"/>
          </a:p>
        </p:txBody>
      </p:sp>
      <p:sp>
        <p:nvSpPr>
          <p:cNvPr id="4" name="Slide Number Placeholder 3"/>
          <p:cNvSpPr>
            <a:spLocks noGrp="1"/>
          </p:cNvSpPr>
          <p:nvPr>
            <p:ph type="sldNum" sz="quarter" idx="10"/>
          </p:nvPr>
        </p:nvSpPr>
        <p:spPr/>
        <p:txBody>
          <a:bodyPr/>
          <a:lstStyle/>
          <a:p>
            <a:pPr>
              <a:defRPr/>
            </a:pPr>
            <a:fld id="{958D1ADA-FD24-464A-BC86-3E25FB7DD8BE}" type="slidenum">
              <a:rPr lang="en-GB" smtClean="0"/>
              <a:pPr>
                <a:defRPr/>
              </a:pPr>
              <a:t>13</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0180" name="Slide Number Placeholder 3"/>
          <p:cNvSpPr>
            <a:spLocks noGrp="1"/>
          </p:cNvSpPr>
          <p:nvPr>
            <p:ph type="sldNum" sz="quarter" idx="5"/>
          </p:nvPr>
        </p:nvSpPr>
        <p:spPr>
          <a:noFill/>
        </p:spPr>
        <p:txBody>
          <a:bodyPr/>
          <a:lstStyle/>
          <a:p>
            <a:fld id="{1F09262E-EDD5-4717-87B4-7D68412A80B1}" type="slidenum">
              <a:rPr lang="en-GB" smtClean="0">
                <a:latin typeface="Arial" pitchFamily="34" charset="0"/>
                <a:cs typeface="Arial" pitchFamily="34" charset="0"/>
              </a:rPr>
              <a:pPr/>
              <a:t>14</a:t>
            </a:fld>
            <a:endParaRPr lang="en-GB">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3026DD15-F7E6-42AC-9985-87EF7517F4F9}" type="slidenum">
              <a:rPr lang="en-US" smtClean="0">
                <a:cs typeface="Arial" charset="0"/>
              </a:rPr>
              <a:pPr/>
              <a:t>15</a:t>
            </a:fld>
            <a:endParaRPr lang="en-US">
              <a:cs typeface="Arial"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368757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3524D4D0-41BB-4F12-A997-9CC5B608EC21}" type="slidenum">
              <a:rPr lang="en-US" smtClean="0">
                <a:cs typeface="Arial" charset="0"/>
              </a:rPr>
              <a:pPr/>
              <a:t>16</a:t>
            </a:fld>
            <a:endParaRPr lang="en-US">
              <a:cs typeface="Arial"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2602773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3A0AFD4-4B0D-4A14-88F2-99141D77FD18}" type="slidenum">
              <a:rPr lang="en-US" smtClean="0">
                <a:cs typeface="Arial" charset="0"/>
              </a:rPr>
              <a:pPr/>
              <a:t>18</a:t>
            </a:fld>
            <a:endParaRPr lang="en-US">
              <a:cs typeface="Arial"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latin typeface="Arial" charset="0"/>
            </a:endParaRPr>
          </a:p>
        </p:txBody>
      </p:sp>
    </p:spTree>
    <p:extLst>
      <p:ext uri="{BB962C8B-B14F-4D97-AF65-F5344CB8AC3E}">
        <p14:creationId xmlns:p14="http://schemas.microsoft.com/office/powerpoint/2010/main" val="28214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a:lnSpc>
                <a:spcPct val="90000"/>
              </a:lnSpc>
            </a:pPr>
            <a:endParaRPr lang="en-GB" sz="20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7010400" y="6381750"/>
            <a:ext cx="2133600" cy="476250"/>
          </a:xfrm>
          <a:ln/>
        </p:spPr>
        <p:txBody>
          <a:bodyPr/>
          <a:lstStyle>
            <a:lvl1pPr>
              <a:defRPr/>
            </a:lvl1pPr>
          </a:lstStyle>
          <a:p>
            <a:pPr>
              <a:defRPr/>
            </a:pPr>
            <a:fld id="{F0382DD3-DC17-4A69-BB46-45082E46F78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5381254-E7A9-42B2-BBA6-4F390B8B1B11}"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B2BEA4B-F9EC-4AED-924D-21C157D1311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7C10A6-6903-4872-B91B-3E0B6589A34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914400"/>
          </a:xfrm>
        </p:spPr>
        <p:txBody>
          <a:bodyPr/>
          <a:lstStyle>
            <a:lvl1pPr>
              <a:defRPr sz="3600" b="1"/>
            </a:lvl1pPr>
          </a:lstStyle>
          <a:p>
            <a:r>
              <a:rPr lang="en-US" dirty="0"/>
              <a:t>Click to edit Master title style</a:t>
            </a:r>
          </a:p>
        </p:txBody>
      </p:sp>
      <p:sp>
        <p:nvSpPr>
          <p:cNvPr id="3" name="Content Placeholder 2"/>
          <p:cNvSpPr>
            <a:spLocks noGrp="1"/>
          </p:cNvSpPr>
          <p:nvPr>
            <p:ph idx="1"/>
          </p:nvPr>
        </p:nvSpPr>
        <p:spPr>
          <a:xfrm>
            <a:off x="152400" y="1143000"/>
            <a:ext cx="8839200" cy="5333999"/>
          </a:xfrm>
        </p:spPr>
        <p:txBody>
          <a:bodyPr/>
          <a:lstStyle>
            <a:lvl1pPr algn="just">
              <a:defRPr sz="2800"/>
            </a:lvl1pPr>
            <a:lvl2pPr algn="just">
              <a:defRPr sz="2400"/>
            </a:lvl2pPr>
            <a:lvl3pPr algn="just">
              <a:defRPr/>
            </a:lvl3pPr>
          </a:lstStyle>
          <a:p>
            <a:pPr lvl="0"/>
            <a:r>
              <a:rPr lang="en-US" dirty="0"/>
              <a:t>Click to edit Master text styles</a:t>
            </a:r>
          </a:p>
          <a:p>
            <a:pPr lvl="1"/>
            <a:r>
              <a:rPr lang="en-US" dirty="0"/>
              <a:t>Second level</a:t>
            </a:r>
          </a:p>
          <a:p>
            <a:pPr lvl="2"/>
            <a:r>
              <a:rPr lang="en-US" dirty="0"/>
              <a:t>Third level</a:t>
            </a:r>
          </a:p>
        </p:txBody>
      </p:sp>
      <p:sp>
        <p:nvSpPr>
          <p:cNvPr id="6" name="Rectangle 6"/>
          <p:cNvSpPr>
            <a:spLocks noGrp="1" noChangeArrowheads="1"/>
          </p:cNvSpPr>
          <p:nvPr>
            <p:ph type="sldNum" sz="quarter" idx="12"/>
          </p:nvPr>
        </p:nvSpPr>
        <p:spPr>
          <a:xfrm>
            <a:off x="8686800" y="6553200"/>
            <a:ext cx="457200" cy="304800"/>
          </a:xfrm>
          <a:ln/>
        </p:spPr>
        <p:txBody>
          <a:bodyPr/>
          <a:lstStyle>
            <a:lvl1pPr>
              <a:defRPr/>
            </a:lvl1pPr>
          </a:lstStyle>
          <a:p>
            <a:pPr>
              <a:defRPr/>
            </a:pPr>
            <a:fld id="{32C7C4F8-C15F-44B1-8719-C4B0BB76F01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BFCEE5-5864-4177-8B32-562563A5D9B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C7C840-FA4D-40C9-A2A8-405AAC255EA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18215D7-7171-44DA-A7F8-0379C74DBDD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914400"/>
          </a:xfrm>
        </p:spPr>
        <p:txBody>
          <a:bodyPr/>
          <a:lstStyle>
            <a:lvl1pPr>
              <a:defRPr sz="3600"/>
            </a:lvl1pPr>
          </a:lstStyle>
          <a:p>
            <a:r>
              <a:rPr lang="en-US" dirty="0"/>
              <a:t>Click to edit Master title style</a:t>
            </a:r>
          </a:p>
        </p:txBody>
      </p:sp>
      <p:sp>
        <p:nvSpPr>
          <p:cNvPr id="5" name="Rectangle 6"/>
          <p:cNvSpPr>
            <a:spLocks noGrp="1" noChangeArrowheads="1"/>
          </p:cNvSpPr>
          <p:nvPr>
            <p:ph type="sldNum" sz="quarter" idx="12"/>
          </p:nvPr>
        </p:nvSpPr>
        <p:spPr>
          <a:ln/>
        </p:spPr>
        <p:txBody>
          <a:bodyPr/>
          <a:lstStyle>
            <a:lvl1pPr>
              <a:defRPr/>
            </a:lvl1pPr>
          </a:lstStyle>
          <a:p>
            <a:pPr>
              <a:defRPr/>
            </a:pPr>
            <a:fld id="{463C8A4B-124F-43F9-9E25-3253CCAF3F8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E70DDFE-E6BA-40F7-A955-C8FD1E6734D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530305B-2385-41DD-A7E1-E3AEB4B62D5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8E60C2-90BA-4311-8674-F2C05334BC7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52400" y="0"/>
            <a:ext cx="8839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051" name="Rectangle 3"/>
          <p:cNvSpPr>
            <a:spLocks noGrp="1" noChangeArrowheads="1"/>
          </p:cNvSpPr>
          <p:nvPr>
            <p:ph type="body" idx="1"/>
          </p:nvPr>
        </p:nvSpPr>
        <p:spPr bwMode="auto">
          <a:xfrm>
            <a:off x="152400" y="990600"/>
            <a:ext cx="8839200" cy="5135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6070"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Arial" pitchFamily="34" charset="0"/>
              </a:defRPr>
            </a:lvl1pPr>
          </a:lstStyle>
          <a:p>
            <a:pPr>
              <a:defRPr/>
            </a:pPr>
            <a:fld id="{4AF264E9-1BC2-4290-B8C9-A8C5BC6552C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iflscience.com/technology/robots-are-now-beating-us-at-reading-comprehension-tests-t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youtube.com/watch?v=iMhdksPFhC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228600" y="304800"/>
            <a:ext cx="8686800" cy="2362200"/>
          </a:xfrm>
        </p:spPr>
        <p:txBody>
          <a:bodyPr/>
          <a:lstStyle/>
          <a:p>
            <a:pPr eaLnBrk="1" hangingPunct="1"/>
            <a:r>
              <a:rPr lang="en-US" sz="4400" b="1" dirty="0">
                <a:solidFill>
                  <a:schemeClr val="accent2"/>
                </a:solidFill>
              </a:rPr>
              <a:t>Artificial Intelligence</a:t>
            </a:r>
            <a:br>
              <a:rPr lang="en-US" sz="4000" b="1" dirty="0">
                <a:solidFill>
                  <a:schemeClr val="accent2"/>
                </a:solidFill>
              </a:rPr>
            </a:br>
            <a:br>
              <a:rPr lang="en-US" b="1" dirty="0">
                <a:solidFill>
                  <a:srgbClr val="C00000"/>
                </a:solidFill>
              </a:rPr>
            </a:br>
            <a:r>
              <a:rPr lang="en-US" sz="4000" b="1" dirty="0">
                <a:solidFill>
                  <a:schemeClr val="accent6"/>
                </a:solidFill>
              </a:rPr>
              <a:t>Introduction</a:t>
            </a:r>
          </a:p>
        </p:txBody>
      </p:sp>
      <p:pic>
        <p:nvPicPr>
          <p:cNvPr id="4" name="Picture 1" descr="C:\Temp\ketrina\Lecture1-Introduction.png"/>
          <p:cNvPicPr>
            <a:picLocks noChangeAspect="1" noChangeArrowheads="1"/>
          </p:cNvPicPr>
          <p:nvPr/>
        </p:nvPicPr>
        <p:blipFill>
          <a:blip r:embed="rId3" cstate="print"/>
          <a:srcRect/>
          <a:stretch>
            <a:fillRect/>
          </a:stretch>
        </p:blipFill>
        <p:spPr bwMode="auto">
          <a:xfrm>
            <a:off x="2304288" y="2872683"/>
            <a:ext cx="4517136" cy="268991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https://cdn.vox-cdn.com/thumbor/bVHIabBFbxi9TZCZbir9wfJjz7Q=/0x0:652x316/620x413/filters:focal(274x106:378x210):gifv():no_upscale()/cdn.vox-cdn.com/uploads/chorus_image/image/58191589/adversarial_patch_.0.gif</a:t>
            </a:r>
          </a:p>
          <a:p>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10</a:t>
            </a:fld>
            <a:endParaRPr lang="en-US"/>
          </a:p>
        </p:txBody>
      </p:sp>
    </p:spTree>
    <p:extLst>
      <p:ext uri="{BB962C8B-B14F-4D97-AF65-F5344CB8AC3E}">
        <p14:creationId xmlns:p14="http://schemas.microsoft.com/office/powerpoint/2010/main" val="2963139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https://www.engadget.com/2018/01/23/photo-stitch-ai-fail-the-big-picture/</a:t>
            </a:r>
          </a:p>
          <a:p>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11</a:t>
            </a:fld>
            <a:endParaRPr lang="en-US"/>
          </a:p>
        </p:txBody>
      </p:sp>
    </p:spTree>
    <p:extLst>
      <p:ext uri="{BB962C8B-B14F-4D97-AF65-F5344CB8AC3E}">
        <p14:creationId xmlns:p14="http://schemas.microsoft.com/office/powerpoint/2010/main" val="58978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B6FFF1A5-8932-4DF3-9FA8-DC5B44B693E9}" type="slidenum">
              <a:rPr lang="en-US" smtClean="0">
                <a:latin typeface="+mj-lt"/>
                <a:cs typeface="Arial" charset="0"/>
              </a:rPr>
              <a:pPr/>
              <a:t>12</a:t>
            </a:fld>
            <a:endParaRPr lang="en-US" dirty="0">
              <a:latin typeface="+mj-lt"/>
              <a:cs typeface="Arial" charset="0"/>
            </a:endParaRPr>
          </a:p>
        </p:txBody>
      </p:sp>
      <p:sp>
        <p:nvSpPr>
          <p:cNvPr id="4100" name="Rectangle 4"/>
          <p:cNvSpPr>
            <a:spLocks noGrp="1" noChangeArrowheads="1"/>
          </p:cNvSpPr>
          <p:nvPr>
            <p:ph type="title"/>
          </p:nvPr>
        </p:nvSpPr>
        <p:spPr>
          <a:xfrm>
            <a:off x="152400" y="0"/>
            <a:ext cx="8839200" cy="914400"/>
          </a:xfrm>
        </p:spPr>
        <p:txBody>
          <a:bodyPr/>
          <a:lstStyle/>
          <a:p>
            <a:pPr eaLnBrk="1" hangingPunct="1"/>
            <a:r>
              <a:rPr lang="en-US" sz="3600" b="1" dirty="0">
                <a:solidFill>
                  <a:schemeClr val="accent2"/>
                </a:solidFill>
              </a:rPr>
              <a:t>Textbook</a:t>
            </a:r>
          </a:p>
        </p:txBody>
      </p:sp>
      <p:pic>
        <p:nvPicPr>
          <p:cNvPr id="65538" name="Picture 2" descr="C:\Users\KASHIF\Desktop\AIMA3E.jpg"/>
          <p:cNvPicPr>
            <a:picLocks noChangeAspect="1" noChangeArrowheads="1"/>
          </p:cNvPicPr>
          <p:nvPr/>
        </p:nvPicPr>
        <p:blipFill>
          <a:blip r:embed="rId3" cstate="print"/>
          <a:srcRect/>
          <a:stretch>
            <a:fillRect/>
          </a:stretch>
        </p:blipFill>
        <p:spPr bwMode="auto">
          <a:xfrm>
            <a:off x="2286000" y="838200"/>
            <a:ext cx="4419600" cy="5791200"/>
          </a:xfrm>
          <a:prstGeom prst="rect">
            <a:avLst/>
          </a:prstGeom>
          <a:noFill/>
        </p:spPr>
      </p:pic>
    </p:spTree>
    <p:extLst>
      <p:ext uri="{BB962C8B-B14F-4D97-AF65-F5344CB8AC3E}">
        <p14:creationId xmlns:p14="http://schemas.microsoft.com/office/powerpoint/2010/main" val="31274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Artificial Intelligence?</a:t>
            </a:r>
          </a:p>
        </p:txBody>
      </p:sp>
      <p:sp>
        <p:nvSpPr>
          <p:cNvPr id="3" name="Content Placeholder 2"/>
          <p:cNvSpPr>
            <a:spLocks noGrp="1"/>
          </p:cNvSpPr>
          <p:nvPr>
            <p:ph sz="quarter" idx="1"/>
          </p:nvPr>
        </p:nvSpPr>
        <p:spPr/>
        <p:txBody>
          <a:bodyPr/>
          <a:lstStyle/>
          <a:p>
            <a:pPr>
              <a:lnSpc>
                <a:spcPct val="90000"/>
              </a:lnSpc>
            </a:pPr>
            <a:r>
              <a:rPr lang="en-GB" sz="2400" b="1" i="1" dirty="0"/>
              <a:t>Scientific Goal </a:t>
            </a:r>
          </a:p>
          <a:p>
            <a:pPr lvl="1">
              <a:lnSpc>
                <a:spcPct val="90000"/>
              </a:lnSpc>
            </a:pPr>
            <a:r>
              <a:rPr lang="en-GB" sz="2000" dirty="0"/>
              <a:t>To determine which ideas about knowledge representation, learning, rule systems, search, and so on, explain various sorts of real intelligence</a:t>
            </a:r>
          </a:p>
          <a:p>
            <a:pPr lvl="1">
              <a:lnSpc>
                <a:spcPct val="90000"/>
              </a:lnSpc>
            </a:pPr>
            <a:endParaRPr lang="en-GB" sz="2000" dirty="0"/>
          </a:p>
          <a:p>
            <a:pPr>
              <a:lnSpc>
                <a:spcPct val="90000"/>
              </a:lnSpc>
            </a:pPr>
            <a:r>
              <a:rPr lang="en-GB" sz="2400" b="1" i="1" dirty="0"/>
              <a:t>Engineering Goal </a:t>
            </a:r>
          </a:p>
          <a:p>
            <a:pPr lvl="1">
              <a:lnSpc>
                <a:spcPct val="90000"/>
              </a:lnSpc>
            </a:pPr>
            <a:r>
              <a:rPr lang="en-GB" sz="2000" dirty="0"/>
              <a:t>To solve real world problems using AI techniques such as knowledge representation, learning, rule systems, search, and so on</a:t>
            </a:r>
            <a:endParaRPr lang="en-GB" dirty="0"/>
          </a:p>
          <a:p>
            <a:endParaRPr lang="en-GB" dirty="0"/>
          </a:p>
        </p:txBody>
      </p:sp>
    </p:spTree>
    <p:extLst>
      <p:ext uri="{BB962C8B-B14F-4D97-AF65-F5344CB8AC3E}">
        <p14:creationId xmlns:p14="http://schemas.microsoft.com/office/powerpoint/2010/main" val="380698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GB"/>
              <a:t>AI problems</a:t>
            </a:r>
          </a:p>
        </p:txBody>
      </p:sp>
      <p:sp>
        <p:nvSpPr>
          <p:cNvPr id="16387" name="Content Placeholder 2"/>
          <p:cNvSpPr>
            <a:spLocks noGrp="1"/>
          </p:cNvSpPr>
          <p:nvPr>
            <p:ph sz="quarter" idx="1"/>
          </p:nvPr>
        </p:nvSpPr>
        <p:spPr>
          <a:xfrm>
            <a:off x="457200" y="1219200"/>
            <a:ext cx="8229600" cy="4937125"/>
          </a:xfrm>
        </p:spPr>
        <p:txBody>
          <a:bodyPr/>
          <a:lstStyle/>
          <a:p>
            <a:pPr eaLnBrk="1" hangingPunct="1"/>
            <a:r>
              <a:rPr lang="en-GB" b="1"/>
              <a:t>Formal tasks </a:t>
            </a:r>
            <a:r>
              <a:rPr lang="en-GB"/>
              <a:t>- playing board or card games, solving puzzles, mathematical and logic problems</a:t>
            </a:r>
          </a:p>
          <a:p>
            <a:pPr eaLnBrk="1" hangingPunct="1"/>
            <a:endParaRPr lang="en-GB"/>
          </a:p>
          <a:p>
            <a:pPr eaLnBrk="1" hangingPunct="1"/>
            <a:r>
              <a:rPr lang="en-GB" b="1"/>
              <a:t>Expert tasks </a:t>
            </a:r>
            <a:r>
              <a:rPr lang="en-GB"/>
              <a:t>- medical diagnosis, engineering, scheduling, computer hardware design</a:t>
            </a:r>
          </a:p>
          <a:p>
            <a:pPr eaLnBrk="1" hangingPunct="1"/>
            <a:endParaRPr lang="en-GB"/>
          </a:p>
          <a:p>
            <a:pPr eaLnBrk="1" hangingPunct="1"/>
            <a:r>
              <a:rPr lang="en-GB" b="1"/>
              <a:t>Mundane tasks </a:t>
            </a:r>
            <a:r>
              <a:rPr lang="en-GB"/>
              <a:t>- everyday speech, written language, perception, walking, handling</a:t>
            </a:r>
          </a:p>
        </p:txBody>
      </p:sp>
    </p:spTree>
    <p:extLst>
      <p:ext uri="{BB962C8B-B14F-4D97-AF65-F5344CB8AC3E}">
        <p14:creationId xmlns:p14="http://schemas.microsoft.com/office/powerpoint/2010/main" val="311423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8787EC10-B394-4F1B-85EA-AC7AE96A13DC}" type="slidenum">
              <a:rPr lang="en-US" smtClean="0">
                <a:latin typeface="+mn-lt"/>
                <a:cs typeface="Arial" charset="0"/>
              </a:rPr>
              <a:pPr/>
              <a:t>15</a:t>
            </a:fld>
            <a:endParaRPr lang="en-US" dirty="0">
              <a:latin typeface="+mn-lt"/>
              <a:cs typeface="Arial" charset="0"/>
            </a:endParaRPr>
          </a:p>
        </p:txBody>
      </p:sp>
      <p:sp>
        <p:nvSpPr>
          <p:cNvPr id="20483" name="Rectangle 2"/>
          <p:cNvSpPr>
            <a:spLocks noGrp="1" noChangeArrowheads="1"/>
          </p:cNvSpPr>
          <p:nvPr>
            <p:ph type="title"/>
          </p:nvPr>
        </p:nvSpPr>
        <p:spPr>
          <a:xfrm>
            <a:off x="152400" y="0"/>
            <a:ext cx="8839200" cy="838200"/>
          </a:xfrm>
        </p:spPr>
        <p:txBody>
          <a:bodyPr/>
          <a:lstStyle/>
          <a:p>
            <a:pPr eaLnBrk="1" hangingPunct="1"/>
            <a:r>
              <a:rPr lang="en-US" b="1" dirty="0">
                <a:solidFill>
                  <a:schemeClr val="accent2"/>
                </a:solidFill>
                <a:latin typeface="+mn-lt"/>
              </a:rPr>
              <a:t>Main Areas of AI</a:t>
            </a:r>
          </a:p>
        </p:txBody>
      </p:sp>
      <p:pic>
        <p:nvPicPr>
          <p:cNvPr id="20485" name="Picture 4" descr="jigsaw-1"/>
          <p:cNvPicPr>
            <a:picLocks noChangeAspect="1" noChangeArrowheads="1"/>
          </p:cNvPicPr>
          <p:nvPr/>
        </p:nvPicPr>
        <p:blipFill>
          <a:blip r:embed="rId3" cstate="print"/>
          <a:srcRect/>
          <a:stretch>
            <a:fillRect/>
          </a:stretch>
        </p:blipFill>
        <p:spPr bwMode="auto">
          <a:xfrm>
            <a:off x="1435100" y="1143000"/>
            <a:ext cx="6261100" cy="5334000"/>
          </a:xfrm>
          <a:prstGeom prst="rect">
            <a:avLst/>
          </a:prstGeom>
          <a:noFill/>
          <a:ln w="9525">
            <a:noFill/>
            <a:miter lim="800000"/>
            <a:headEnd/>
            <a:tailEnd/>
          </a:ln>
        </p:spPr>
      </p:pic>
      <p:sp>
        <p:nvSpPr>
          <p:cNvPr id="20486" name="Text Box 5"/>
          <p:cNvSpPr txBox="1">
            <a:spLocks noChangeArrowheads="1"/>
          </p:cNvSpPr>
          <p:nvPr/>
        </p:nvSpPr>
        <p:spPr bwMode="auto">
          <a:xfrm>
            <a:off x="4038600" y="1524000"/>
            <a:ext cx="944563" cy="366712"/>
          </a:xfrm>
          <a:prstGeom prst="rect">
            <a:avLst/>
          </a:prstGeom>
          <a:noFill/>
          <a:ln w="9525">
            <a:noFill/>
            <a:miter lim="800000"/>
            <a:headEnd/>
            <a:tailEnd/>
          </a:ln>
        </p:spPr>
        <p:txBody>
          <a:bodyPr wrap="none">
            <a:spAutoFit/>
          </a:bodyPr>
          <a:lstStyle/>
          <a:p>
            <a:r>
              <a:rPr lang="en-US" sz="1800" dirty="0">
                <a:solidFill>
                  <a:schemeClr val="accent2">
                    <a:lumMod val="60000"/>
                    <a:lumOff val="40000"/>
                  </a:schemeClr>
                </a:solidFill>
                <a:latin typeface="+mn-lt"/>
              </a:rPr>
              <a:t>Search</a:t>
            </a:r>
          </a:p>
        </p:txBody>
      </p:sp>
      <p:sp>
        <p:nvSpPr>
          <p:cNvPr id="20487" name="Text Box 6"/>
          <p:cNvSpPr txBox="1">
            <a:spLocks noChangeArrowheads="1"/>
          </p:cNvSpPr>
          <p:nvPr/>
        </p:nvSpPr>
        <p:spPr bwMode="auto">
          <a:xfrm>
            <a:off x="1676400" y="1563469"/>
            <a:ext cx="1289050" cy="369332"/>
          </a:xfrm>
          <a:prstGeom prst="rect">
            <a:avLst/>
          </a:prstGeom>
          <a:noFill/>
          <a:ln w="9525">
            <a:noFill/>
            <a:miter lim="800000"/>
            <a:headEnd/>
            <a:tailEnd/>
          </a:ln>
        </p:spPr>
        <p:txBody>
          <a:bodyPr wrap="square">
            <a:spAutoFit/>
          </a:bodyPr>
          <a:lstStyle/>
          <a:p>
            <a:pPr algn="ctr"/>
            <a:r>
              <a:rPr lang="en-US" sz="1800" dirty="0">
                <a:solidFill>
                  <a:srgbClr val="C00000"/>
                </a:solidFill>
                <a:latin typeface="+mn-lt"/>
              </a:rPr>
              <a:t>Agents</a:t>
            </a:r>
          </a:p>
        </p:txBody>
      </p:sp>
      <p:sp>
        <p:nvSpPr>
          <p:cNvPr id="20488" name="Text Box 7"/>
          <p:cNvSpPr txBox="1">
            <a:spLocks noChangeArrowheads="1"/>
          </p:cNvSpPr>
          <p:nvPr/>
        </p:nvSpPr>
        <p:spPr bwMode="auto">
          <a:xfrm>
            <a:off x="1905000" y="2971800"/>
            <a:ext cx="1287532" cy="369332"/>
          </a:xfrm>
          <a:prstGeom prst="rect">
            <a:avLst/>
          </a:prstGeom>
          <a:noFill/>
          <a:ln w="9525">
            <a:noFill/>
            <a:miter lim="800000"/>
            <a:headEnd/>
            <a:tailEnd/>
          </a:ln>
        </p:spPr>
        <p:txBody>
          <a:bodyPr wrap="none">
            <a:spAutoFit/>
          </a:bodyPr>
          <a:lstStyle/>
          <a:p>
            <a:r>
              <a:rPr lang="en-US" sz="1800" dirty="0">
                <a:solidFill>
                  <a:srgbClr val="C00000"/>
                </a:solidFill>
                <a:latin typeface="+mn-lt"/>
              </a:rPr>
              <a:t>Reasoning</a:t>
            </a:r>
          </a:p>
        </p:txBody>
      </p:sp>
      <p:sp>
        <p:nvSpPr>
          <p:cNvPr id="20489" name="Text Box 8"/>
          <p:cNvSpPr txBox="1">
            <a:spLocks noChangeArrowheads="1"/>
          </p:cNvSpPr>
          <p:nvPr/>
        </p:nvSpPr>
        <p:spPr bwMode="auto">
          <a:xfrm>
            <a:off x="6172200" y="1538288"/>
            <a:ext cx="1326004" cy="369332"/>
          </a:xfrm>
          <a:prstGeom prst="rect">
            <a:avLst/>
          </a:prstGeom>
          <a:noFill/>
          <a:ln w="9525">
            <a:noFill/>
            <a:miter lim="800000"/>
            <a:headEnd/>
            <a:tailEnd/>
          </a:ln>
        </p:spPr>
        <p:txBody>
          <a:bodyPr wrap="none">
            <a:spAutoFit/>
          </a:bodyPr>
          <a:lstStyle/>
          <a:p>
            <a:r>
              <a:rPr lang="en-US" sz="1800" dirty="0">
                <a:solidFill>
                  <a:srgbClr val="C00000"/>
                </a:solidFill>
                <a:latin typeface="+mn-lt"/>
              </a:rPr>
              <a:t>Knowledge</a:t>
            </a:r>
          </a:p>
        </p:txBody>
      </p:sp>
      <p:sp>
        <p:nvSpPr>
          <p:cNvPr id="20490" name="Text Box 9"/>
          <p:cNvSpPr txBox="1">
            <a:spLocks noChangeArrowheads="1"/>
          </p:cNvSpPr>
          <p:nvPr/>
        </p:nvSpPr>
        <p:spPr bwMode="auto">
          <a:xfrm>
            <a:off x="3966947" y="4154269"/>
            <a:ext cx="1093569" cy="369332"/>
          </a:xfrm>
          <a:prstGeom prst="rect">
            <a:avLst/>
          </a:prstGeom>
          <a:noFill/>
          <a:ln w="9525">
            <a:noFill/>
            <a:miter lim="800000"/>
            <a:headEnd/>
            <a:tailEnd/>
          </a:ln>
        </p:spPr>
        <p:txBody>
          <a:bodyPr wrap="none">
            <a:spAutoFit/>
          </a:bodyPr>
          <a:lstStyle/>
          <a:p>
            <a:r>
              <a:rPr lang="en-US" sz="1800" dirty="0">
                <a:solidFill>
                  <a:srgbClr val="00B050"/>
                </a:solidFill>
                <a:latin typeface="+mn-lt"/>
              </a:rPr>
              <a:t>Learning</a:t>
            </a:r>
          </a:p>
        </p:txBody>
      </p:sp>
      <p:sp>
        <p:nvSpPr>
          <p:cNvPr id="20491" name="Text Box 10"/>
          <p:cNvSpPr txBox="1">
            <a:spLocks noChangeArrowheads="1"/>
          </p:cNvSpPr>
          <p:nvPr/>
        </p:nvSpPr>
        <p:spPr bwMode="auto">
          <a:xfrm>
            <a:off x="4114800" y="2982912"/>
            <a:ext cx="1082348" cy="369332"/>
          </a:xfrm>
          <a:prstGeom prst="rect">
            <a:avLst/>
          </a:prstGeom>
          <a:noFill/>
          <a:ln w="9525">
            <a:noFill/>
            <a:miter lim="800000"/>
            <a:headEnd/>
            <a:tailEnd/>
          </a:ln>
        </p:spPr>
        <p:txBody>
          <a:bodyPr wrap="none">
            <a:spAutoFit/>
          </a:bodyPr>
          <a:lstStyle/>
          <a:p>
            <a:r>
              <a:rPr lang="en-US" sz="1800" dirty="0">
                <a:solidFill>
                  <a:srgbClr val="FFC000"/>
                </a:solidFill>
                <a:latin typeface="+mn-lt"/>
              </a:rPr>
              <a:t>Planning</a:t>
            </a:r>
          </a:p>
        </p:txBody>
      </p:sp>
      <p:sp>
        <p:nvSpPr>
          <p:cNvPr id="20496" name="Text Box 16"/>
          <p:cNvSpPr txBox="1">
            <a:spLocks noChangeArrowheads="1"/>
          </p:cNvSpPr>
          <p:nvPr/>
        </p:nvSpPr>
        <p:spPr bwMode="auto">
          <a:xfrm>
            <a:off x="4211347" y="5715000"/>
            <a:ext cx="817853" cy="369332"/>
          </a:xfrm>
          <a:prstGeom prst="rect">
            <a:avLst/>
          </a:prstGeom>
          <a:noFill/>
          <a:ln w="9525">
            <a:noFill/>
            <a:miter lim="800000"/>
            <a:headEnd/>
            <a:tailEnd/>
          </a:ln>
        </p:spPr>
        <p:txBody>
          <a:bodyPr wrap="none">
            <a:spAutoFit/>
          </a:bodyPr>
          <a:lstStyle/>
          <a:p>
            <a:pPr algn="ctr"/>
            <a:r>
              <a:rPr lang="en-US" sz="1800" dirty="0">
                <a:latin typeface="+mn-lt"/>
              </a:rPr>
              <a:t>Vision</a:t>
            </a:r>
          </a:p>
        </p:txBody>
      </p:sp>
      <p:sp>
        <p:nvSpPr>
          <p:cNvPr id="20497" name="Text Box 17"/>
          <p:cNvSpPr txBox="1">
            <a:spLocks noChangeArrowheads="1"/>
          </p:cNvSpPr>
          <p:nvPr/>
        </p:nvSpPr>
        <p:spPr bwMode="auto">
          <a:xfrm>
            <a:off x="6079780" y="2971800"/>
            <a:ext cx="1351652" cy="369332"/>
          </a:xfrm>
          <a:prstGeom prst="rect">
            <a:avLst/>
          </a:prstGeom>
          <a:noFill/>
          <a:ln w="9525">
            <a:noFill/>
            <a:miter lim="800000"/>
            <a:headEnd/>
            <a:tailEnd/>
          </a:ln>
        </p:spPr>
        <p:txBody>
          <a:bodyPr wrap="none">
            <a:spAutoFit/>
          </a:bodyPr>
          <a:lstStyle/>
          <a:p>
            <a:pPr algn="ctr"/>
            <a:r>
              <a:rPr lang="en-US" sz="1800" dirty="0">
                <a:solidFill>
                  <a:srgbClr val="C00000"/>
                </a:solidFill>
                <a:latin typeface="+mn-lt"/>
              </a:rPr>
              <a:t>Uncertainty</a:t>
            </a:r>
          </a:p>
        </p:txBody>
      </p:sp>
      <p:sp>
        <p:nvSpPr>
          <p:cNvPr id="18" name="Text Box 12"/>
          <p:cNvSpPr txBox="1">
            <a:spLocks noChangeArrowheads="1"/>
          </p:cNvSpPr>
          <p:nvPr/>
        </p:nvSpPr>
        <p:spPr bwMode="auto">
          <a:xfrm>
            <a:off x="6248400" y="5653087"/>
            <a:ext cx="1112805" cy="369332"/>
          </a:xfrm>
          <a:prstGeom prst="rect">
            <a:avLst/>
          </a:prstGeom>
          <a:noFill/>
          <a:ln w="9525">
            <a:noFill/>
            <a:miter lim="800000"/>
            <a:headEnd/>
            <a:tailEnd/>
          </a:ln>
        </p:spPr>
        <p:txBody>
          <a:bodyPr wrap="none">
            <a:spAutoFit/>
          </a:bodyPr>
          <a:lstStyle/>
          <a:p>
            <a:r>
              <a:rPr lang="en-US" sz="1800" dirty="0">
                <a:latin typeface="+mn-lt"/>
              </a:rPr>
              <a:t>Robotics</a:t>
            </a:r>
          </a:p>
        </p:txBody>
      </p:sp>
      <p:sp>
        <p:nvSpPr>
          <p:cNvPr id="17" name="Text Box 13"/>
          <p:cNvSpPr txBox="1">
            <a:spLocks noChangeArrowheads="1"/>
          </p:cNvSpPr>
          <p:nvPr/>
        </p:nvSpPr>
        <p:spPr bwMode="auto">
          <a:xfrm>
            <a:off x="1735137" y="5400675"/>
            <a:ext cx="1326004" cy="923330"/>
          </a:xfrm>
          <a:prstGeom prst="rect">
            <a:avLst/>
          </a:prstGeom>
          <a:noFill/>
          <a:ln w="9525">
            <a:noFill/>
            <a:miter lim="800000"/>
            <a:headEnd/>
            <a:tailEnd/>
          </a:ln>
        </p:spPr>
        <p:txBody>
          <a:bodyPr wrap="none">
            <a:spAutoFit/>
          </a:bodyPr>
          <a:lstStyle/>
          <a:p>
            <a:r>
              <a:rPr lang="en-US" sz="1800" dirty="0">
                <a:latin typeface="+mn-lt"/>
              </a:rPr>
              <a:t>Natural</a:t>
            </a:r>
            <a:br>
              <a:rPr lang="en-US" sz="1800" dirty="0">
                <a:latin typeface="+mn-lt"/>
              </a:rPr>
            </a:br>
            <a:r>
              <a:rPr lang="en-US" sz="1800" dirty="0">
                <a:latin typeface="+mn-lt"/>
              </a:rPr>
              <a:t>Language</a:t>
            </a:r>
          </a:p>
          <a:p>
            <a:r>
              <a:rPr lang="en-US" sz="1800" dirty="0">
                <a:latin typeface="+mn-lt"/>
              </a:rPr>
              <a:t>Processing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2"/>
          </p:nvPr>
        </p:nvSpPr>
        <p:spPr>
          <a:noFill/>
        </p:spPr>
        <p:txBody>
          <a:bodyPr/>
          <a:lstStyle/>
          <a:p>
            <a:endParaRPr lang="en-US" dirty="0">
              <a:latin typeface="+mn-lt"/>
              <a:cs typeface="Arial" charset="0"/>
            </a:endParaRPr>
          </a:p>
          <a:p>
            <a:fld id="{F925071C-6FAC-4FF8-9247-1B182FA886EF}" type="slidenum">
              <a:rPr lang="en-US" smtClean="0">
                <a:latin typeface="+mn-lt"/>
                <a:cs typeface="Arial" charset="0"/>
              </a:rPr>
              <a:pPr/>
              <a:t>16</a:t>
            </a:fld>
            <a:endParaRPr lang="en-US" dirty="0">
              <a:latin typeface="+mn-lt"/>
              <a:cs typeface="Arial" charset="0"/>
            </a:endParaRPr>
          </a:p>
        </p:txBody>
      </p:sp>
      <p:sp>
        <p:nvSpPr>
          <p:cNvPr id="6148" name="Rectangle 3"/>
          <p:cNvSpPr>
            <a:spLocks noGrp="1" noChangeArrowheads="1"/>
          </p:cNvSpPr>
          <p:nvPr>
            <p:ph type="body" idx="4294967295"/>
          </p:nvPr>
        </p:nvSpPr>
        <p:spPr>
          <a:xfrm>
            <a:off x="228600" y="1371600"/>
            <a:ext cx="8686800" cy="1905000"/>
          </a:xfrm>
        </p:spPr>
        <p:txBody>
          <a:bodyPr/>
          <a:lstStyle/>
          <a:p>
            <a:pPr eaLnBrk="1" hangingPunct="1">
              <a:buClr>
                <a:srgbClr val="3333CC"/>
              </a:buClr>
              <a:buFont typeface="Wingdings" pitchFamily="2" charset="2"/>
              <a:buChar char="§"/>
            </a:pPr>
            <a:r>
              <a:rPr lang="en-US" dirty="0"/>
              <a:t>Introduction</a:t>
            </a:r>
          </a:p>
          <a:p>
            <a:pPr eaLnBrk="1" hangingPunct="1">
              <a:buClr>
                <a:srgbClr val="3333CC"/>
              </a:buClr>
              <a:buNone/>
            </a:pPr>
            <a:r>
              <a:rPr lang="en-US" sz="2800" dirty="0"/>
              <a:t>	(AIMA: Chap. 1)</a:t>
            </a:r>
            <a:r>
              <a:rPr lang="en-US" sz="3600" dirty="0"/>
              <a:t> </a:t>
            </a:r>
          </a:p>
          <a:p>
            <a:pPr eaLnBrk="1" hangingPunct="1">
              <a:buClr>
                <a:srgbClr val="3333CC"/>
              </a:buClr>
              <a:buFont typeface="Wingdings" pitchFamily="2" charset="2"/>
              <a:buNone/>
            </a:pPr>
            <a:endParaRPr lang="en-US" sz="1050" dirty="0"/>
          </a:p>
        </p:txBody>
      </p:sp>
      <p:sp>
        <p:nvSpPr>
          <p:cNvPr id="2" name="Title 1"/>
          <p:cNvSpPr>
            <a:spLocks noGrp="1"/>
          </p:cNvSpPr>
          <p:nvPr>
            <p:ph type="title"/>
          </p:nvPr>
        </p:nvSpPr>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AI attempts not just to understand but also to build intelligent entities.</a:t>
            </a:r>
          </a:p>
          <a:p>
            <a:r>
              <a:rPr lang="en-US" dirty="0"/>
              <a:t>Work started in earnest soon after World War II, and the name itself was coined in 1956.</a:t>
            </a:r>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DD832D34-0B64-452D-8C15-B935CDA7D53D}" type="slidenum">
              <a:rPr lang="en-US" smtClean="0">
                <a:latin typeface="+mn-lt"/>
                <a:cs typeface="Arial" charset="0"/>
              </a:rPr>
              <a:pPr/>
              <a:t>18</a:t>
            </a:fld>
            <a:endParaRPr lang="en-US" dirty="0">
              <a:latin typeface="+mn-lt"/>
              <a:cs typeface="Arial" charset="0"/>
            </a:endParaRPr>
          </a:p>
        </p:txBody>
      </p:sp>
      <p:sp>
        <p:nvSpPr>
          <p:cNvPr id="7171" name="Rectangle 3"/>
          <p:cNvSpPr>
            <a:spLocks noGrp="1" noChangeArrowheads="1"/>
          </p:cNvSpPr>
          <p:nvPr>
            <p:ph type="body" idx="1"/>
          </p:nvPr>
        </p:nvSpPr>
        <p:spPr>
          <a:xfrm>
            <a:off x="228600" y="762000"/>
            <a:ext cx="8610600" cy="6096000"/>
          </a:xfrm>
        </p:spPr>
        <p:txBody>
          <a:bodyPr/>
          <a:lstStyle/>
          <a:p>
            <a:pPr algn="just"/>
            <a:r>
              <a:rPr lang="en-US" sz="2800" dirty="0"/>
              <a:t>AI is the </a:t>
            </a:r>
            <a:r>
              <a:rPr lang="en-US" sz="2800" dirty="0">
                <a:solidFill>
                  <a:srgbClr val="00B050"/>
                </a:solidFill>
              </a:rPr>
              <a:t>science</a:t>
            </a:r>
            <a:r>
              <a:rPr lang="en-US" sz="2800" dirty="0"/>
              <a:t> and </a:t>
            </a:r>
            <a:r>
              <a:rPr lang="en-US" sz="2800" dirty="0">
                <a:solidFill>
                  <a:srgbClr val="FF0000"/>
                </a:solidFill>
              </a:rPr>
              <a:t>engineering</a:t>
            </a:r>
            <a:r>
              <a:rPr lang="en-US" sz="2800" dirty="0"/>
              <a:t> of making </a:t>
            </a:r>
            <a:r>
              <a:rPr lang="en-US" sz="2800" dirty="0">
                <a:solidFill>
                  <a:srgbClr val="C00000"/>
                </a:solidFill>
              </a:rPr>
              <a:t>intelligent machines</a:t>
            </a:r>
            <a:r>
              <a:rPr lang="en-US" sz="2800" dirty="0"/>
              <a:t> which can perform tasks that require intelligence when performed by humans. [John McCarthy, 1955]</a:t>
            </a:r>
          </a:p>
          <a:p>
            <a:pPr algn="just"/>
            <a:r>
              <a:rPr lang="en-US" sz="2800" dirty="0"/>
              <a:t>AI is an attempt of mimicking (imitating) human</a:t>
            </a:r>
            <a:r>
              <a:rPr lang="en-US" sz="2800" dirty="0">
                <a:solidFill>
                  <a:srgbClr val="C00000"/>
                </a:solidFill>
              </a:rPr>
              <a:t> reasoning</a:t>
            </a:r>
            <a:r>
              <a:rPr lang="en-US" sz="2800" dirty="0">
                <a:solidFill>
                  <a:srgbClr val="993300"/>
                </a:solidFill>
              </a:rPr>
              <a:t> </a:t>
            </a:r>
            <a:r>
              <a:rPr lang="en-US" sz="2800" dirty="0"/>
              <a:t>and </a:t>
            </a:r>
            <a:r>
              <a:rPr lang="en-US" sz="2800" dirty="0">
                <a:solidFill>
                  <a:srgbClr val="C00000"/>
                </a:solidFill>
              </a:rPr>
              <a:t>behavior (actions)</a:t>
            </a:r>
            <a:r>
              <a:rPr lang="en-US" sz="2800" dirty="0">
                <a:solidFill>
                  <a:srgbClr val="993300"/>
                </a:solidFill>
              </a:rPr>
              <a:t> </a:t>
            </a:r>
            <a:r>
              <a:rPr lang="en-US" sz="2800" dirty="0"/>
              <a:t>by </a:t>
            </a:r>
            <a:r>
              <a:rPr lang="en-US" sz="2800" dirty="0">
                <a:solidFill>
                  <a:srgbClr val="33CC33"/>
                </a:solidFill>
              </a:rPr>
              <a:t>computational methods.</a:t>
            </a:r>
            <a:endParaRPr lang="en-US" sz="2800" dirty="0">
              <a:solidFill>
                <a:srgbClr val="C00000"/>
              </a:solidFill>
            </a:endParaRPr>
          </a:p>
          <a:p>
            <a:pPr algn="just">
              <a:buNone/>
            </a:pPr>
            <a:endParaRPr lang="en-US" dirty="0">
              <a:solidFill>
                <a:srgbClr val="C00000"/>
              </a:solidFill>
            </a:endParaRPr>
          </a:p>
        </p:txBody>
      </p:sp>
      <p:sp>
        <p:nvSpPr>
          <p:cNvPr id="7173" name="Rectangle 24"/>
          <p:cNvSpPr>
            <a:spLocks noGrp="1" noChangeArrowheads="1"/>
          </p:cNvSpPr>
          <p:nvPr>
            <p:ph type="title"/>
          </p:nvPr>
        </p:nvSpPr>
        <p:spPr>
          <a:xfrm>
            <a:off x="152400" y="0"/>
            <a:ext cx="8839200" cy="685800"/>
          </a:xfrm>
          <a:noFill/>
        </p:spPr>
        <p:txBody>
          <a:bodyPr/>
          <a:lstStyle/>
          <a:p>
            <a:pPr eaLnBrk="1" hangingPunct="1"/>
            <a:r>
              <a:rPr lang="en-US" b="1" dirty="0">
                <a:solidFill>
                  <a:schemeClr val="accent2"/>
                </a:solidFill>
                <a:latin typeface="+mn-lt"/>
              </a:rPr>
              <a:t>What is AI?</a:t>
            </a:r>
          </a:p>
        </p:txBody>
      </p:sp>
      <p:grpSp>
        <p:nvGrpSpPr>
          <p:cNvPr id="17" name="Group 15"/>
          <p:cNvGrpSpPr>
            <a:grpSpLocks/>
          </p:cNvGrpSpPr>
          <p:nvPr/>
        </p:nvGrpSpPr>
        <p:grpSpPr bwMode="auto">
          <a:xfrm>
            <a:off x="2362200" y="3886200"/>
            <a:ext cx="5410200" cy="2895600"/>
            <a:chOff x="624" y="1200"/>
            <a:chExt cx="4560" cy="2544"/>
          </a:xfrm>
        </p:grpSpPr>
        <p:sp>
          <p:nvSpPr>
            <p:cNvPr id="18" name="Oval 16"/>
            <p:cNvSpPr>
              <a:spLocks noChangeArrowheads="1"/>
            </p:cNvSpPr>
            <p:nvPr/>
          </p:nvSpPr>
          <p:spPr bwMode="auto">
            <a:xfrm>
              <a:off x="624" y="1200"/>
              <a:ext cx="1728" cy="672"/>
            </a:xfrm>
            <a:prstGeom prst="ellipse">
              <a:avLst/>
            </a:prstGeom>
            <a:solidFill>
              <a:srgbClr val="F8F0D0"/>
            </a:solidFill>
            <a:ln w="38100">
              <a:solidFill>
                <a:srgbClr val="800000"/>
              </a:solidFill>
              <a:round/>
              <a:headEnd/>
              <a:tailEnd/>
            </a:ln>
          </p:spPr>
          <p:txBody>
            <a:bodyPr wrap="none" anchor="ctr"/>
            <a:lstStyle/>
            <a:p>
              <a:pPr algn="ctr"/>
              <a:r>
                <a:rPr lang="en-US" b="1" dirty="0">
                  <a:solidFill>
                    <a:srgbClr val="800000"/>
                  </a:solidFill>
                  <a:latin typeface="+mn-lt"/>
                </a:rPr>
                <a:t>Behavior</a:t>
              </a:r>
            </a:p>
          </p:txBody>
        </p:sp>
        <p:sp>
          <p:nvSpPr>
            <p:cNvPr id="19" name="Oval 17"/>
            <p:cNvSpPr>
              <a:spLocks noChangeArrowheads="1"/>
            </p:cNvSpPr>
            <p:nvPr/>
          </p:nvSpPr>
          <p:spPr bwMode="auto">
            <a:xfrm>
              <a:off x="1718" y="3072"/>
              <a:ext cx="1824" cy="672"/>
            </a:xfrm>
            <a:prstGeom prst="ellipse">
              <a:avLst/>
            </a:prstGeom>
            <a:solidFill>
              <a:srgbClr val="F8F0D0"/>
            </a:solidFill>
            <a:ln w="38100">
              <a:solidFill>
                <a:srgbClr val="800000"/>
              </a:solidFill>
              <a:round/>
              <a:headEnd/>
              <a:tailEnd/>
            </a:ln>
          </p:spPr>
          <p:txBody>
            <a:bodyPr wrap="none" anchor="ctr"/>
            <a:lstStyle/>
            <a:p>
              <a:pPr algn="ctr"/>
              <a:r>
                <a:rPr lang="en-US" b="1" dirty="0">
                  <a:solidFill>
                    <a:srgbClr val="800000"/>
                  </a:solidFill>
                  <a:latin typeface="+mn-lt"/>
                </a:rPr>
                <a:t>Reasoning</a:t>
              </a:r>
            </a:p>
          </p:txBody>
        </p:sp>
        <p:sp>
          <p:nvSpPr>
            <p:cNvPr id="20" name="Oval 18"/>
            <p:cNvSpPr>
              <a:spLocks noChangeArrowheads="1"/>
            </p:cNvSpPr>
            <p:nvPr/>
          </p:nvSpPr>
          <p:spPr bwMode="auto">
            <a:xfrm>
              <a:off x="3456" y="1632"/>
              <a:ext cx="1728" cy="672"/>
            </a:xfrm>
            <a:prstGeom prst="ellipse">
              <a:avLst/>
            </a:prstGeom>
            <a:solidFill>
              <a:srgbClr val="F8F0D0"/>
            </a:solidFill>
            <a:ln w="38100">
              <a:solidFill>
                <a:srgbClr val="800000"/>
              </a:solidFill>
              <a:round/>
              <a:headEnd/>
              <a:tailEnd/>
            </a:ln>
          </p:spPr>
          <p:txBody>
            <a:bodyPr wrap="none" anchor="ctr"/>
            <a:lstStyle/>
            <a:p>
              <a:pPr algn="ctr"/>
              <a:r>
                <a:rPr lang="en-US" b="1">
                  <a:solidFill>
                    <a:srgbClr val="800000"/>
                  </a:solidFill>
                  <a:latin typeface="+mn-lt"/>
                </a:rPr>
                <a:t>Computer</a:t>
              </a:r>
            </a:p>
          </p:txBody>
        </p:sp>
        <p:sp>
          <p:nvSpPr>
            <p:cNvPr id="21" name="Line 19"/>
            <p:cNvSpPr>
              <a:spLocks noChangeShapeType="1"/>
            </p:cNvSpPr>
            <p:nvPr/>
          </p:nvSpPr>
          <p:spPr bwMode="auto">
            <a:xfrm>
              <a:off x="1440" y="1872"/>
              <a:ext cx="768" cy="1248"/>
            </a:xfrm>
            <a:prstGeom prst="line">
              <a:avLst/>
            </a:prstGeom>
            <a:noFill/>
            <a:ln w="38100">
              <a:solidFill>
                <a:srgbClr val="800000"/>
              </a:solidFill>
              <a:round/>
              <a:headEnd type="triangle" w="med" len="med"/>
              <a:tailEnd type="triangle" w="med" len="med"/>
            </a:ln>
          </p:spPr>
          <p:txBody>
            <a:bodyPr wrap="none"/>
            <a:lstStyle/>
            <a:p>
              <a:endParaRPr lang="en-US">
                <a:latin typeface="+mn-lt"/>
              </a:endParaRPr>
            </a:p>
          </p:txBody>
        </p:sp>
        <p:sp>
          <p:nvSpPr>
            <p:cNvPr id="22" name="Line 20"/>
            <p:cNvSpPr>
              <a:spLocks noChangeShapeType="1"/>
            </p:cNvSpPr>
            <p:nvPr/>
          </p:nvSpPr>
          <p:spPr bwMode="auto">
            <a:xfrm flipV="1">
              <a:off x="3264" y="2304"/>
              <a:ext cx="672" cy="864"/>
            </a:xfrm>
            <a:prstGeom prst="line">
              <a:avLst/>
            </a:prstGeom>
            <a:noFill/>
            <a:ln w="38100">
              <a:solidFill>
                <a:srgbClr val="800000"/>
              </a:solidFill>
              <a:round/>
              <a:headEnd type="triangle" w="med" len="med"/>
              <a:tailEnd type="triangle" w="med" len="med"/>
            </a:ln>
          </p:spPr>
          <p:txBody>
            <a:bodyPr wrap="none"/>
            <a:lstStyle/>
            <a:p>
              <a:endParaRPr lang="en-US">
                <a:latin typeface="+mn-lt"/>
              </a:endParaRPr>
            </a:p>
          </p:txBody>
        </p:sp>
        <p:sp>
          <p:nvSpPr>
            <p:cNvPr id="23" name="Line 21"/>
            <p:cNvSpPr>
              <a:spLocks noChangeShapeType="1"/>
            </p:cNvSpPr>
            <p:nvPr/>
          </p:nvSpPr>
          <p:spPr bwMode="auto">
            <a:xfrm>
              <a:off x="2352" y="1584"/>
              <a:ext cx="1152" cy="288"/>
            </a:xfrm>
            <a:prstGeom prst="line">
              <a:avLst/>
            </a:prstGeom>
            <a:noFill/>
            <a:ln w="38100">
              <a:solidFill>
                <a:srgbClr val="800000"/>
              </a:solidFill>
              <a:round/>
              <a:headEnd type="triangle" w="med" len="med"/>
              <a:tailEnd type="triangle" w="med" len="med"/>
            </a:ln>
          </p:spPr>
          <p:txBody>
            <a:bodyPr wrap="none"/>
            <a:lstStyle/>
            <a:p>
              <a:endParaRPr lang="en-US">
                <a:latin typeface="+mn-l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What is Artificial Intelligence?</a:t>
            </a:r>
          </a:p>
        </p:txBody>
      </p:sp>
      <p:sp>
        <p:nvSpPr>
          <p:cNvPr id="5123" name="Rectangle 3"/>
          <p:cNvSpPr>
            <a:spLocks noGrp="1" noChangeArrowheads="1"/>
          </p:cNvSpPr>
          <p:nvPr>
            <p:ph type="body" idx="1"/>
          </p:nvPr>
        </p:nvSpPr>
        <p:spPr>
          <a:xfrm>
            <a:off x="457200" y="1219200"/>
            <a:ext cx="8229600" cy="4937125"/>
          </a:xfrm>
        </p:spPr>
        <p:txBody>
          <a:bodyPr>
            <a:normAutofit fontScale="92500" lnSpcReduction="20000"/>
          </a:bodyPr>
          <a:lstStyle/>
          <a:p>
            <a:pPr marL="274320" indent="-274320" eaLnBrk="1" fontAlgn="auto" hangingPunct="1">
              <a:spcAft>
                <a:spcPts val="0"/>
              </a:spcAft>
              <a:buFont typeface="Wingdings 3"/>
              <a:buChar char=""/>
              <a:defRPr/>
            </a:pPr>
            <a:r>
              <a:rPr lang="en-GB" i="1" dirty="0"/>
              <a:t>“Artificial Intelligence (AI) is the part of CS concerned with designing intelligent computer systems, that is, systems that exhibit characteristics we associate with intelligence in human behaviour – understanding language, learning, reasoning, solving problems, and so on.”</a:t>
            </a:r>
            <a:r>
              <a:rPr lang="en-GB" dirty="0"/>
              <a:t> (Barr &amp; </a:t>
            </a:r>
            <a:r>
              <a:rPr lang="en-GB" dirty="0" err="1"/>
              <a:t>Feigenbaum</a:t>
            </a:r>
            <a:r>
              <a:rPr lang="en-GB" dirty="0"/>
              <a:t>, 1981)</a:t>
            </a:r>
          </a:p>
          <a:p>
            <a:pPr marL="274320" indent="-274320" eaLnBrk="1" fontAlgn="auto" hangingPunct="1">
              <a:spcAft>
                <a:spcPts val="0"/>
              </a:spcAft>
              <a:buFont typeface="Wingdings 3"/>
              <a:buChar char=""/>
              <a:defRPr/>
            </a:pPr>
            <a:endParaRPr lang="en-GB" dirty="0"/>
          </a:p>
          <a:p>
            <a:pPr marL="274320" indent="-274320" eaLnBrk="1" fontAlgn="auto" hangingPunct="1">
              <a:spcAft>
                <a:spcPts val="0"/>
              </a:spcAft>
              <a:buFont typeface="Wingdings 3"/>
              <a:buChar char=""/>
              <a:defRPr/>
            </a:pPr>
            <a:r>
              <a:rPr lang="en-GB" dirty="0"/>
              <a:t>“</a:t>
            </a:r>
            <a:r>
              <a:rPr lang="en-GB" i="1" dirty="0"/>
              <a:t>The study of the computations that make it possible to perceive, reason, and act</a:t>
            </a:r>
            <a:r>
              <a:rPr lang="en-GB" dirty="0"/>
              <a:t>” (Winston, 1992)</a:t>
            </a:r>
          </a:p>
          <a:p>
            <a:pPr marL="274320" indent="-274320" eaLnBrk="1" fontAlgn="auto" hangingPunct="1">
              <a:spcAft>
                <a:spcPts val="0"/>
              </a:spcAft>
              <a:buFont typeface="Wingdings 3"/>
              <a:buChar char=""/>
              <a:defRPr/>
            </a:pPr>
            <a:endParaRPr lang="en-GB" dirty="0"/>
          </a:p>
          <a:p>
            <a:pPr marL="274320" indent="-274320" eaLnBrk="1" fontAlgn="auto" hangingPunct="1">
              <a:spcAft>
                <a:spcPts val="0"/>
              </a:spcAft>
              <a:buFont typeface="Wingdings 3"/>
              <a:buChar char=""/>
              <a:defRPr/>
            </a:pPr>
            <a:r>
              <a:rPr lang="en-GB" i="1" dirty="0"/>
              <a:t>“The branch of computer science that is concerned with the automation of intelligent behaviour</a:t>
            </a:r>
            <a:r>
              <a:rPr lang="en-GB" dirty="0"/>
              <a:t>” (Luger and Stubblefield, 1993)</a:t>
            </a:r>
          </a:p>
        </p:txBody>
      </p:sp>
    </p:spTree>
    <p:extLst>
      <p:ext uri="{BB962C8B-B14F-4D97-AF65-F5344CB8AC3E}">
        <p14:creationId xmlns:p14="http://schemas.microsoft.com/office/powerpoint/2010/main" val="172731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10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Effect transition="in" filter="fade">
                                      <p:cBhvr>
                                        <p:cTn id="12" dur="1000"/>
                                        <p:tgtEl>
                                          <p:spTgt spid="5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3">
                                            <p:txEl>
                                              <p:pRg st="4" end="4"/>
                                            </p:txEl>
                                          </p:spTgt>
                                        </p:tgtEl>
                                        <p:attrNameLst>
                                          <p:attrName>style.visibility</p:attrName>
                                        </p:attrNameLst>
                                      </p:cBhvr>
                                      <p:to>
                                        <p:strVal val="visible"/>
                                      </p:to>
                                    </p:set>
                                    <p:animEffect transition="in" filter="fade">
                                      <p:cBhvr>
                                        <p:cTn id="17" dur="10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lstStyle/>
          <a:p>
            <a:pPr eaLnBrk="1" hangingPunct="1"/>
            <a:r>
              <a:rPr lang="en-US" sz="3600" b="1" dirty="0">
                <a:solidFill>
                  <a:schemeClr val="accent2"/>
                </a:solidFill>
                <a:latin typeface="+mn-lt"/>
              </a:rPr>
              <a:t>Course Overview</a:t>
            </a:r>
          </a:p>
        </p:txBody>
      </p:sp>
      <p:sp>
        <p:nvSpPr>
          <p:cNvPr id="4099" name="Rectangle 3"/>
          <p:cNvSpPr>
            <a:spLocks noGrp="1" noChangeArrowheads="1"/>
          </p:cNvSpPr>
          <p:nvPr>
            <p:ph idx="1"/>
          </p:nvPr>
        </p:nvSpPr>
        <p:spPr/>
        <p:txBody>
          <a:bodyPr/>
          <a:lstStyle/>
          <a:p>
            <a:pPr algn="just"/>
            <a:r>
              <a:rPr lang="en-US" dirty="0">
                <a:solidFill>
                  <a:schemeClr val="tx1"/>
                </a:solidFill>
              </a:rPr>
              <a:t>Artificial intelligence is an extremely broad field with applications to many disciplines and many subfields. </a:t>
            </a:r>
          </a:p>
          <a:p>
            <a:pPr algn="just"/>
            <a:r>
              <a:rPr lang="en-US" dirty="0">
                <a:solidFill>
                  <a:schemeClr val="tx1"/>
                </a:solidFill>
              </a:rPr>
              <a:t>This course gives a broad survey of artificial intelligence, as opposed to focusing on any particular subfield of AI.</a:t>
            </a:r>
          </a:p>
          <a:p>
            <a:pPr algn="just"/>
            <a:r>
              <a:rPr lang="en-US" dirty="0">
                <a:solidFill>
                  <a:schemeClr val="tx1"/>
                </a:solidFill>
              </a:rPr>
              <a:t>The course will cover methods from search, optimization, knowledge representation, reasoning, planning, uncertainty and learning, among other topics.</a:t>
            </a:r>
            <a:r>
              <a:rPr lang="en-US" b="1" dirty="0">
                <a:ea typeface="MS Mincho" pitchFamily="49" charset="-128"/>
                <a:cs typeface="Times New Roman" pitchFamily="18" charset="0"/>
              </a:rPr>
              <a:t>	</a:t>
            </a:r>
            <a:r>
              <a:rPr lang="en-US" sz="3600" dirty="0"/>
              <a:t>	</a:t>
            </a:r>
          </a:p>
        </p:txBody>
      </p:sp>
      <p:sp>
        <p:nvSpPr>
          <p:cNvPr id="4098" name="Slide Number Placeholder 5"/>
          <p:cNvSpPr>
            <a:spLocks noGrp="1"/>
          </p:cNvSpPr>
          <p:nvPr>
            <p:ph type="sldNum" sz="quarter" idx="12"/>
          </p:nvPr>
        </p:nvSpPr>
        <p:spPr>
          <a:xfrm>
            <a:off x="8686800" y="6553200"/>
            <a:ext cx="457200" cy="304800"/>
          </a:xfrm>
          <a:noFill/>
        </p:spPr>
        <p:txBody>
          <a:bodyPr/>
          <a:lstStyle/>
          <a:p>
            <a:fld id="{B6FFF1A5-8932-4DF3-9FA8-DC5B44B693E9}" type="slidenum">
              <a:rPr lang="en-US" smtClean="0">
                <a:latin typeface="+mn-lt"/>
                <a:cs typeface="Arial" charset="0"/>
              </a:rPr>
              <a:pPr/>
              <a:t>2</a:t>
            </a:fld>
            <a:endParaRPr lang="en-US" dirty="0">
              <a:latin typeface="+mn-lt"/>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Thought processes</a:t>
            </a:r>
          </a:p>
          <a:p>
            <a:r>
              <a:rPr lang="en-US" dirty="0"/>
              <a:t>Reasoning</a:t>
            </a:r>
          </a:p>
          <a:p>
            <a:r>
              <a:rPr lang="en-US" dirty="0"/>
              <a:t>Behavior</a:t>
            </a:r>
          </a:p>
          <a:p>
            <a:r>
              <a:rPr lang="en-US" dirty="0"/>
              <a:t>Thinking like a human </a:t>
            </a:r>
            <a:r>
              <a:rPr lang="en-US" dirty="0" err="1"/>
              <a:t>vs</a:t>
            </a:r>
            <a:r>
              <a:rPr lang="en-US" dirty="0"/>
              <a:t> thinking rationally</a:t>
            </a:r>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DD832D34-0B64-452D-8C15-B935CDA7D53D}" type="slidenum">
              <a:rPr lang="en-US" smtClean="0">
                <a:latin typeface="+mn-lt"/>
                <a:cs typeface="Arial" charset="0"/>
              </a:rPr>
              <a:pPr/>
              <a:t>21</a:t>
            </a:fld>
            <a:endParaRPr lang="en-US" dirty="0">
              <a:latin typeface="+mn-lt"/>
              <a:cs typeface="Arial" charset="0"/>
            </a:endParaRPr>
          </a:p>
        </p:txBody>
      </p:sp>
      <p:sp>
        <p:nvSpPr>
          <p:cNvPr id="7171" name="Rectangle 3"/>
          <p:cNvSpPr>
            <a:spLocks noGrp="1" noChangeArrowheads="1"/>
          </p:cNvSpPr>
          <p:nvPr>
            <p:ph type="body" idx="1"/>
          </p:nvPr>
        </p:nvSpPr>
        <p:spPr>
          <a:xfrm>
            <a:off x="228600" y="762000"/>
            <a:ext cx="8610600" cy="6096000"/>
          </a:xfrm>
        </p:spPr>
        <p:txBody>
          <a:bodyPr/>
          <a:lstStyle/>
          <a:p>
            <a:pPr marL="0" indent="0" algn="just" eaLnBrk="1" hangingPunct="1">
              <a:buNone/>
            </a:pPr>
            <a:r>
              <a:rPr lang="en-US" sz="2800" dirty="0"/>
              <a:t>There are </a:t>
            </a:r>
            <a:r>
              <a:rPr lang="en-US" sz="2800" u="sng" dirty="0">
                <a:solidFill>
                  <a:srgbClr val="C00000"/>
                </a:solidFill>
              </a:rPr>
              <a:t>four</a:t>
            </a:r>
            <a:r>
              <a:rPr lang="en-US" sz="2800" dirty="0"/>
              <a:t> main views of AI:</a:t>
            </a:r>
          </a:p>
          <a:p>
            <a:pPr algn="just">
              <a:buNone/>
            </a:pPr>
            <a:endParaRPr lang="en-US" dirty="0">
              <a:solidFill>
                <a:srgbClr val="C00000"/>
              </a:solidFill>
            </a:endParaRPr>
          </a:p>
        </p:txBody>
      </p:sp>
      <p:sp>
        <p:nvSpPr>
          <p:cNvPr id="7173" name="Rectangle 24"/>
          <p:cNvSpPr>
            <a:spLocks noGrp="1" noChangeArrowheads="1"/>
          </p:cNvSpPr>
          <p:nvPr>
            <p:ph type="title"/>
          </p:nvPr>
        </p:nvSpPr>
        <p:spPr>
          <a:xfrm>
            <a:off x="152400" y="0"/>
            <a:ext cx="8839200" cy="685800"/>
          </a:xfrm>
          <a:noFill/>
        </p:spPr>
        <p:txBody>
          <a:bodyPr/>
          <a:lstStyle/>
          <a:p>
            <a:pPr eaLnBrk="1" hangingPunct="1"/>
            <a:r>
              <a:rPr lang="en-US" b="1" dirty="0">
                <a:solidFill>
                  <a:schemeClr val="accent2"/>
                </a:solidFill>
                <a:latin typeface="+mn-lt"/>
              </a:rPr>
              <a:t>What is AI? (R&amp;N)</a:t>
            </a:r>
          </a:p>
        </p:txBody>
      </p:sp>
      <p:pic>
        <p:nvPicPr>
          <p:cNvPr id="12" name="Picture 2"/>
          <p:cNvPicPr>
            <a:picLocks noChangeAspect="1" noChangeArrowheads="1"/>
          </p:cNvPicPr>
          <p:nvPr/>
        </p:nvPicPr>
        <p:blipFill>
          <a:blip r:embed="rId3" cstate="print"/>
          <a:srcRect/>
          <a:stretch>
            <a:fillRect/>
          </a:stretch>
        </p:blipFill>
        <p:spPr bwMode="auto">
          <a:xfrm>
            <a:off x="457200" y="1295400"/>
            <a:ext cx="8534400" cy="5257799"/>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b="1" dirty="0"/>
              <a:t>Think/act like humans/animals </a:t>
            </a:r>
            <a:r>
              <a:rPr lang="en-GB" dirty="0"/>
              <a:t>- Better understanding of human/animal intelligence. Emulate and model human/animal behaviour.</a:t>
            </a:r>
          </a:p>
          <a:p>
            <a:r>
              <a:rPr lang="en-GB" b="1" dirty="0"/>
              <a:t>Think/act rationally </a:t>
            </a:r>
            <a:r>
              <a:rPr lang="en-GB" dirty="0"/>
              <a:t>- Develop inspired techniques which lead to smarter programs and machines. Optimise performance.</a:t>
            </a:r>
          </a:p>
          <a:p>
            <a:endParaRPr lang="en-US" sz="2400" dirty="0"/>
          </a:p>
          <a:p>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22</a:t>
            </a:fld>
            <a:endParaRPr lang="en-US"/>
          </a:p>
        </p:txBody>
      </p:sp>
    </p:spTree>
    <p:extLst>
      <p:ext uri="{BB962C8B-B14F-4D97-AF65-F5344CB8AC3E}">
        <p14:creationId xmlns:p14="http://schemas.microsoft.com/office/powerpoint/2010/main" val="2382890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47E6-1651-E680-B34C-B4657B8A7F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4E04A7-E6F5-29BC-9C7D-2B7E7F2D25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882B61A-18C5-B9B4-3227-E6550491A11A}"/>
              </a:ext>
            </a:extLst>
          </p:cNvPr>
          <p:cNvSpPr>
            <a:spLocks noGrp="1"/>
          </p:cNvSpPr>
          <p:nvPr>
            <p:ph type="sldNum" sz="quarter" idx="12"/>
          </p:nvPr>
        </p:nvSpPr>
        <p:spPr/>
        <p:txBody>
          <a:bodyPr/>
          <a:lstStyle/>
          <a:p>
            <a:pPr>
              <a:defRPr/>
            </a:pPr>
            <a:fld id="{32C7C4F8-C15F-44B1-8719-C4B0BB76F013}" type="slidenum">
              <a:rPr lang="en-US" smtClean="0"/>
              <a:pPr>
                <a:defRPr/>
              </a:pPr>
              <a:t>23</a:t>
            </a:fld>
            <a:endParaRPr lang="en-US"/>
          </a:p>
        </p:txBody>
      </p:sp>
      <p:pic>
        <p:nvPicPr>
          <p:cNvPr id="7" name="Picture 6">
            <a:extLst>
              <a:ext uri="{FF2B5EF4-FFF2-40B4-BE49-F238E27FC236}">
                <a16:creationId xmlns:a16="http://schemas.microsoft.com/office/drawing/2014/main" id="{ADD7C4B4-FB7C-070E-A6A5-6382CFCA2ECB}"/>
              </a:ext>
            </a:extLst>
          </p:cNvPr>
          <p:cNvPicPr>
            <a:picLocks noChangeAspect="1"/>
          </p:cNvPicPr>
          <p:nvPr/>
        </p:nvPicPr>
        <p:blipFill>
          <a:blip r:embed="rId2"/>
          <a:stretch>
            <a:fillRect/>
          </a:stretch>
        </p:blipFill>
        <p:spPr>
          <a:xfrm>
            <a:off x="152400" y="76200"/>
            <a:ext cx="5305425" cy="2400300"/>
          </a:xfrm>
          <a:prstGeom prst="rect">
            <a:avLst/>
          </a:prstGeom>
        </p:spPr>
      </p:pic>
      <p:pic>
        <p:nvPicPr>
          <p:cNvPr id="13" name="Picture 12">
            <a:extLst>
              <a:ext uri="{FF2B5EF4-FFF2-40B4-BE49-F238E27FC236}">
                <a16:creationId xmlns:a16="http://schemas.microsoft.com/office/drawing/2014/main" id="{CB15F55F-7F00-6C3D-FDCF-71C6C75E3954}"/>
              </a:ext>
            </a:extLst>
          </p:cNvPr>
          <p:cNvPicPr>
            <a:picLocks noChangeAspect="1"/>
          </p:cNvPicPr>
          <p:nvPr/>
        </p:nvPicPr>
        <p:blipFill>
          <a:blip r:embed="rId3"/>
          <a:stretch>
            <a:fillRect/>
          </a:stretch>
        </p:blipFill>
        <p:spPr>
          <a:xfrm>
            <a:off x="3224376" y="2034606"/>
            <a:ext cx="5462424" cy="4749478"/>
          </a:xfrm>
          <a:prstGeom prst="rect">
            <a:avLst/>
          </a:prstGeom>
        </p:spPr>
      </p:pic>
    </p:spTree>
    <p:extLst>
      <p:ext uri="{BB962C8B-B14F-4D97-AF65-F5344CB8AC3E}">
        <p14:creationId xmlns:p14="http://schemas.microsoft.com/office/powerpoint/2010/main" val="358871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762000"/>
          </a:xfrm>
        </p:spPr>
        <p:txBody>
          <a:bodyPr/>
          <a:lstStyle/>
          <a:p>
            <a:r>
              <a:rPr lang="en-US" b="1" dirty="0">
                <a:solidFill>
                  <a:schemeClr val="accent2">
                    <a:lumMod val="75000"/>
                  </a:schemeClr>
                </a:solidFill>
                <a:latin typeface="+mn-lt"/>
              </a:rPr>
              <a:t>Thinking Humanly</a:t>
            </a:r>
            <a:endParaRPr lang="en-US" dirty="0">
              <a:latin typeface="+mn-lt"/>
            </a:endParaRPr>
          </a:p>
        </p:txBody>
      </p:sp>
      <p:sp>
        <p:nvSpPr>
          <p:cNvPr id="3" name="Content Placeholder 2"/>
          <p:cNvSpPr>
            <a:spLocks noGrp="1"/>
          </p:cNvSpPr>
          <p:nvPr>
            <p:ph idx="1"/>
          </p:nvPr>
        </p:nvSpPr>
        <p:spPr>
          <a:xfrm>
            <a:off x="152400" y="762000"/>
            <a:ext cx="8839200" cy="5867400"/>
          </a:xfrm>
        </p:spPr>
        <p:txBody>
          <a:bodyPr/>
          <a:lstStyle/>
          <a:p>
            <a:pPr algn="just"/>
            <a:r>
              <a:rPr lang="en-US" sz="2800" dirty="0"/>
              <a:t>Here, the goal of AI is trying to understand and model how the human mind works.</a:t>
            </a:r>
          </a:p>
          <a:p>
            <a:pPr algn="just"/>
            <a:r>
              <a:rPr lang="en-US" sz="2800" dirty="0"/>
              <a:t>There are three ways to do this:</a:t>
            </a:r>
          </a:p>
          <a:p>
            <a:pPr lvl="1" algn="just"/>
            <a:r>
              <a:rPr lang="en-US" dirty="0"/>
              <a:t>through </a:t>
            </a:r>
            <a:r>
              <a:rPr lang="en-US" b="1" dirty="0"/>
              <a:t>introspection</a:t>
            </a:r>
            <a:r>
              <a:rPr lang="en-US" dirty="0"/>
              <a:t>—trying to catch our own thoughts as they go by; </a:t>
            </a:r>
          </a:p>
          <a:p>
            <a:pPr lvl="1" algn="just"/>
            <a:r>
              <a:rPr lang="en-US" dirty="0"/>
              <a:t>through </a:t>
            </a:r>
            <a:r>
              <a:rPr lang="en-US" b="1" dirty="0"/>
              <a:t>psychological experiments</a:t>
            </a:r>
            <a:r>
              <a:rPr lang="en-US" dirty="0"/>
              <a:t>—observing a person in action; </a:t>
            </a:r>
          </a:p>
          <a:p>
            <a:pPr lvl="1" algn="just"/>
            <a:r>
              <a:rPr lang="en-US" dirty="0"/>
              <a:t>through </a:t>
            </a:r>
            <a:r>
              <a:rPr lang="en-US" b="1" dirty="0"/>
              <a:t>brain imaging</a:t>
            </a:r>
            <a:r>
              <a:rPr lang="en-US" dirty="0"/>
              <a:t>—observing the brain in action.</a:t>
            </a:r>
          </a:p>
          <a:p>
            <a:pPr lvl="1" algn="just"/>
            <a:endParaRPr lang="en-US" dirty="0"/>
          </a:p>
          <a:p>
            <a:r>
              <a:rPr lang="en-US" dirty="0"/>
              <a:t>“In the early days of AI there was often confusion between the approaches: an author would argue that an algorithm performs well on a task and that it is therefore a good model of human performance, or </a:t>
            </a:r>
            <a:r>
              <a:rPr lang="en-US" b="1" dirty="0"/>
              <a:t>vice versa</a:t>
            </a:r>
            <a:r>
              <a:rPr lang="en-US" dirty="0"/>
              <a:t>.” What does vice versa mean here?</a:t>
            </a:r>
            <a:endParaRPr lang="en-GB" dirty="0"/>
          </a:p>
          <a:p>
            <a:pPr lvl="1" algn="just"/>
            <a:endParaRPr lang="en-US" dirty="0"/>
          </a:p>
        </p:txBody>
      </p:sp>
      <p:sp>
        <p:nvSpPr>
          <p:cNvPr id="4"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24</a:t>
            </a:fld>
            <a:endParaRPr lang="en-US" dirty="0">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0"/>
            <a:ext cx="8839200" cy="838200"/>
          </a:xfrm>
        </p:spPr>
        <p:txBody>
          <a:bodyPr/>
          <a:lstStyle/>
          <a:p>
            <a:r>
              <a:rPr lang="en-US" b="1" dirty="0">
                <a:solidFill>
                  <a:schemeClr val="accent2">
                    <a:lumMod val="75000"/>
                  </a:schemeClr>
                </a:solidFill>
                <a:latin typeface="+mn-lt"/>
              </a:rPr>
              <a:t>Thinking Humanly</a:t>
            </a:r>
          </a:p>
        </p:txBody>
      </p:sp>
      <p:sp>
        <p:nvSpPr>
          <p:cNvPr id="4" name="Content Placeholder 3"/>
          <p:cNvSpPr>
            <a:spLocks noGrp="1"/>
          </p:cNvSpPr>
          <p:nvPr>
            <p:ph idx="1"/>
          </p:nvPr>
        </p:nvSpPr>
        <p:spPr>
          <a:xfrm>
            <a:off x="228600" y="838200"/>
            <a:ext cx="8686800" cy="5410200"/>
          </a:xfrm>
        </p:spPr>
        <p:txBody>
          <a:bodyPr/>
          <a:lstStyle/>
          <a:p>
            <a:pPr algn="just"/>
            <a:r>
              <a:rPr lang="en-US" sz="2400" dirty="0"/>
              <a:t>The interdisciplinary field of </a:t>
            </a:r>
            <a:r>
              <a:rPr lang="en-US" sz="2400" b="1" dirty="0"/>
              <a:t>cognitive science </a:t>
            </a:r>
            <a:r>
              <a:rPr lang="en-US" sz="2400" dirty="0"/>
              <a:t>brings together computer models from AI and experimental techniques from psychology to construct precise and testable theories of the human mind.</a:t>
            </a:r>
          </a:p>
          <a:p>
            <a:pPr lvl="1" algn="just">
              <a:buFontTx/>
              <a:buChar char="•"/>
            </a:pPr>
            <a:r>
              <a:rPr lang="en-US" dirty="0"/>
              <a:t>need to study the brain as an information processing machine</a:t>
            </a:r>
          </a:p>
          <a:p>
            <a:pPr lvl="1">
              <a:buFontTx/>
              <a:buChar char="•"/>
            </a:pPr>
            <a:r>
              <a:rPr lang="en-US" dirty="0"/>
              <a:t>Real cognitive science, however, is necessarily based on experimental investigation of actual humans or animals.</a:t>
            </a:r>
            <a:endParaRPr lang="en-GB" dirty="0"/>
          </a:p>
          <a:p>
            <a:pPr lvl="1" algn="just">
              <a:buFontTx/>
              <a:buChar char="•"/>
            </a:pPr>
            <a:endParaRPr lang="en-US" dirty="0"/>
          </a:p>
        </p:txBody>
      </p:sp>
      <p:pic>
        <p:nvPicPr>
          <p:cNvPr id="3074" name="Picture 2" descr="http://www.nature.com/polopoly_fs/7.3435.1332258664!/image/brain.jpg_gen/derivatives/landscape_630/br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3966391"/>
            <a:ext cx="3562349" cy="251060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truden.truden.com/wp-content/uploads/2011/10/psychology_experime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191" y="4343400"/>
            <a:ext cx="2790009" cy="20925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naswdc.org/images/sections/econnection/neuroscienc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93" y="4305300"/>
            <a:ext cx="2431007" cy="21717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25</a:t>
            </a:fld>
            <a:endParaRPr 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838200"/>
          </a:xfrm>
        </p:spPr>
        <p:txBody>
          <a:bodyPr/>
          <a:lstStyle/>
          <a:p>
            <a:r>
              <a:rPr lang="en-US" b="1" dirty="0">
                <a:solidFill>
                  <a:schemeClr val="accent2">
                    <a:lumMod val="75000"/>
                  </a:schemeClr>
                </a:solidFill>
                <a:latin typeface="+mn-lt"/>
              </a:rPr>
              <a:t>Thinking Humanly</a:t>
            </a:r>
            <a:endParaRPr lang="en-US" dirty="0">
              <a:latin typeface="+mn-lt"/>
            </a:endParaRPr>
          </a:p>
        </p:txBody>
      </p:sp>
      <p:sp>
        <p:nvSpPr>
          <p:cNvPr id="3" name="Content Placeholder 2"/>
          <p:cNvSpPr>
            <a:spLocks noGrp="1"/>
          </p:cNvSpPr>
          <p:nvPr>
            <p:ph idx="1"/>
          </p:nvPr>
        </p:nvSpPr>
        <p:spPr>
          <a:xfrm>
            <a:off x="152400" y="838200"/>
            <a:ext cx="8839200" cy="5715000"/>
          </a:xfrm>
        </p:spPr>
        <p:txBody>
          <a:bodyPr/>
          <a:lstStyle/>
          <a:p>
            <a:pPr marL="457200" indent="-457200">
              <a:buFont typeface="Arial" pitchFamily="34" charset="0"/>
              <a:buChar char="•"/>
            </a:pPr>
            <a:r>
              <a:rPr lang="en-US" sz="2800" dirty="0"/>
              <a:t>Can we build a brain?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777240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881842" y="6062246"/>
            <a:ext cx="2262158" cy="338554"/>
          </a:xfrm>
          <a:prstGeom prst="rect">
            <a:avLst/>
          </a:prstGeom>
          <a:noFill/>
        </p:spPr>
        <p:txBody>
          <a:bodyPr wrap="none" rtlCol="0">
            <a:spAutoFit/>
          </a:bodyPr>
          <a:lstStyle/>
          <a:p>
            <a:r>
              <a:rPr lang="en-US" sz="1600" b="0" dirty="0">
                <a:solidFill>
                  <a:schemeClr val="tx1"/>
                </a:solidFill>
                <a:latin typeface="+mn-lt"/>
              </a:rPr>
              <a:t>Source: L. </a:t>
            </a:r>
            <a:r>
              <a:rPr lang="en-US" sz="1600" b="0" dirty="0" err="1">
                <a:solidFill>
                  <a:schemeClr val="tx1"/>
                </a:solidFill>
                <a:latin typeface="+mn-lt"/>
              </a:rPr>
              <a:t>Zettlemoyer</a:t>
            </a:r>
            <a:endParaRPr lang="en-US" sz="1600" b="0" dirty="0">
              <a:solidFill>
                <a:schemeClr val="tx1"/>
              </a:solidFill>
              <a:latin typeface="+mn-lt"/>
            </a:endParaRPr>
          </a:p>
        </p:txBody>
      </p:sp>
      <p:sp>
        <p:nvSpPr>
          <p:cNvPr id="6"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26</a:t>
            </a:fld>
            <a:endParaRPr lang="en-US" dirty="0">
              <a:latin typeface="+mn-lt"/>
            </a:endParaRPr>
          </a:p>
        </p:txBody>
      </p:sp>
    </p:spTree>
    <p:extLst>
      <p:ext uri="{BB962C8B-B14F-4D97-AF65-F5344CB8AC3E}">
        <p14:creationId xmlns:p14="http://schemas.microsoft.com/office/powerpoint/2010/main" val="1817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27</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553056"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674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914400"/>
          </a:xfrm>
        </p:spPr>
        <p:txBody>
          <a:bodyPr/>
          <a:lstStyle/>
          <a:p>
            <a:r>
              <a:rPr lang="en-US" b="1" dirty="0">
                <a:solidFill>
                  <a:schemeClr val="accent2">
                    <a:lumMod val="75000"/>
                  </a:schemeClr>
                </a:solidFill>
                <a:latin typeface="+mn-lt"/>
              </a:rPr>
              <a:t>Thinking humanly</a:t>
            </a:r>
            <a:endParaRPr lang="en-US" dirty="0">
              <a:latin typeface="+mn-lt"/>
            </a:endParaRPr>
          </a:p>
        </p:txBody>
      </p:sp>
      <p:sp>
        <p:nvSpPr>
          <p:cNvPr id="3" name="Content Placeholder 2"/>
          <p:cNvSpPr>
            <a:spLocks noGrp="1"/>
          </p:cNvSpPr>
          <p:nvPr>
            <p:ph idx="1"/>
          </p:nvPr>
        </p:nvSpPr>
        <p:spPr>
          <a:xfrm>
            <a:off x="152400" y="762000"/>
            <a:ext cx="8839200" cy="6096000"/>
          </a:xfrm>
        </p:spPr>
        <p:txBody>
          <a:bodyPr/>
          <a:lstStyle/>
          <a:p>
            <a:pPr marL="457200" indent="-457200">
              <a:buFont typeface="Arial" pitchFamily="34" charset="0"/>
              <a:buChar char="•"/>
            </a:pPr>
            <a:r>
              <a:rPr lang="en-US" sz="2800" dirty="0">
                <a:solidFill>
                  <a:srgbClr val="FF0000"/>
                </a:solidFill>
              </a:rPr>
              <a:t>Can we build a brain?</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99" y="1219200"/>
            <a:ext cx="7630717"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4953000"/>
            <a:ext cx="762000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3497" y="6324600"/>
            <a:ext cx="8924303" cy="400110"/>
          </a:xfrm>
          <a:prstGeom prst="rect">
            <a:avLst/>
          </a:prstGeom>
          <a:noFill/>
        </p:spPr>
        <p:txBody>
          <a:bodyPr wrap="none" rtlCol="0">
            <a:spAutoFit/>
          </a:bodyPr>
          <a:lstStyle/>
          <a:p>
            <a:pPr algn="ctr"/>
            <a:r>
              <a:rPr lang="en-US" sz="1800" dirty="0">
                <a:latin typeface="+mn-lt"/>
              </a:rPr>
              <a:t>http://www.cnet.com/news/fujitsu-supercomputer-simulates-1-second-of-brain-activity</a:t>
            </a:r>
            <a:r>
              <a:rPr lang="en-US" dirty="0">
                <a:latin typeface="+mn-lt"/>
              </a:rPr>
              <a:t>/</a:t>
            </a:r>
          </a:p>
        </p:txBody>
      </p:sp>
      <p:sp>
        <p:nvSpPr>
          <p:cNvPr id="7"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28</a:t>
            </a:fld>
            <a:endParaRPr lang="en-US" dirty="0">
              <a:latin typeface="+mn-lt"/>
            </a:endParaRPr>
          </a:p>
        </p:txBody>
      </p:sp>
    </p:spTree>
    <p:extLst>
      <p:ext uri="{BB962C8B-B14F-4D97-AF65-F5344CB8AC3E}">
        <p14:creationId xmlns:p14="http://schemas.microsoft.com/office/powerpoint/2010/main" val="1809841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914400"/>
          </a:xfrm>
        </p:spPr>
        <p:txBody>
          <a:bodyPr/>
          <a:lstStyle/>
          <a:p>
            <a:r>
              <a:rPr lang="en-US" b="1" dirty="0">
                <a:solidFill>
                  <a:schemeClr val="accent2">
                    <a:lumMod val="75000"/>
                  </a:schemeClr>
                </a:solidFill>
                <a:latin typeface="+mn-lt"/>
              </a:rPr>
              <a:t>Acting Humanly </a:t>
            </a:r>
            <a:endParaRPr lang="en-US" dirty="0">
              <a:latin typeface="+mn-lt"/>
            </a:endParaRPr>
          </a:p>
        </p:txBody>
      </p:sp>
      <p:sp>
        <p:nvSpPr>
          <p:cNvPr id="3" name="Content Placeholder 2"/>
          <p:cNvSpPr>
            <a:spLocks noGrp="1"/>
          </p:cNvSpPr>
          <p:nvPr>
            <p:ph idx="1"/>
          </p:nvPr>
        </p:nvSpPr>
        <p:spPr>
          <a:xfrm>
            <a:off x="152400" y="990600"/>
            <a:ext cx="8839200" cy="5334000"/>
          </a:xfrm>
        </p:spPr>
        <p:txBody>
          <a:bodyPr/>
          <a:lstStyle/>
          <a:p>
            <a:pPr algn="just" eaLnBrk="1" hangingPunct="1">
              <a:lnSpc>
                <a:spcPct val="90000"/>
              </a:lnSpc>
              <a:buClr>
                <a:srgbClr val="3333CC"/>
              </a:buClr>
              <a:buFont typeface="Wingdings" pitchFamily="2" charset="2"/>
              <a:buChar char="§"/>
            </a:pPr>
            <a:r>
              <a:rPr lang="en-US" sz="2800" dirty="0"/>
              <a:t>Here, the goal of AI is to create computer systems that perform tasks regarded as requiring intelligence when done by humans</a:t>
            </a:r>
          </a:p>
          <a:p>
            <a:pPr algn="just" eaLnBrk="1" hangingPunct="1">
              <a:lnSpc>
                <a:spcPct val="90000"/>
              </a:lnSpc>
              <a:buClr>
                <a:srgbClr val="3333CC"/>
              </a:buClr>
              <a:buFont typeface="Wingdings" pitchFamily="2" charset="2"/>
              <a:buChar char="§"/>
            </a:pPr>
            <a:r>
              <a:rPr lang="en-US" sz="2800" dirty="0">
                <a:sym typeface="Wingdings" pitchFamily="2" charset="2"/>
              </a:rPr>
              <a:t> AI </a:t>
            </a:r>
            <a:r>
              <a:rPr lang="en-US" sz="2800" dirty="0"/>
              <a:t>Methodology: Take a task at which people are better, e.g.:</a:t>
            </a:r>
          </a:p>
          <a:p>
            <a:pPr lvl="1" algn="just" eaLnBrk="1" hangingPunct="1">
              <a:lnSpc>
                <a:spcPct val="90000"/>
              </a:lnSpc>
              <a:buClr>
                <a:srgbClr val="3333CC"/>
              </a:buClr>
              <a:buNone/>
            </a:pPr>
            <a:r>
              <a:rPr lang="en-US" dirty="0"/>
              <a:t>-  Prove a theorem			- Play chess</a:t>
            </a:r>
          </a:p>
          <a:p>
            <a:pPr lvl="1" algn="just" eaLnBrk="1" hangingPunct="1">
              <a:lnSpc>
                <a:spcPct val="90000"/>
              </a:lnSpc>
              <a:buClr>
                <a:srgbClr val="3333CC"/>
              </a:buClr>
              <a:buNone/>
            </a:pPr>
            <a:r>
              <a:rPr lang="en-US" dirty="0"/>
              <a:t>-  Plan a surgical operation		- Diagnose a disease</a:t>
            </a:r>
          </a:p>
          <a:p>
            <a:pPr lvl="1" algn="just" eaLnBrk="1" hangingPunct="1">
              <a:lnSpc>
                <a:spcPct val="90000"/>
              </a:lnSpc>
              <a:buClr>
                <a:srgbClr val="3333CC"/>
              </a:buClr>
              <a:buNone/>
            </a:pPr>
            <a:r>
              <a:rPr lang="en-US" dirty="0"/>
              <a:t>-  Navigate in a building</a:t>
            </a:r>
          </a:p>
          <a:p>
            <a:pPr algn="just" eaLnBrk="1" hangingPunct="1">
              <a:lnSpc>
                <a:spcPct val="90000"/>
              </a:lnSpc>
              <a:buClr>
                <a:srgbClr val="3333CC"/>
              </a:buClr>
              <a:buFont typeface="Wingdings" pitchFamily="2" charset="2"/>
              <a:buNone/>
            </a:pPr>
            <a:r>
              <a:rPr lang="en-US" sz="2800" dirty="0"/>
              <a:t>	and build a computer system that does it </a:t>
            </a:r>
            <a:r>
              <a:rPr lang="en-US" sz="2800" dirty="0">
                <a:solidFill>
                  <a:srgbClr val="33CC33"/>
                </a:solidFill>
              </a:rPr>
              <a:t>automatically</a:t>
            </a:r>
            <a:endParaRPr lang="en-US" dirty="0">
              <a:solidFill>
                <a:srgbClr val="33CC33"/>
              </a:solidFill>
            </a:endParaRPr>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latin typeface="+mn-lt"/>
              </a:rPr>
              <a:pPr>
                <a:defRPr/>
              </a:pPr>
              <a:t>29</a:t>
            </a:fld>
            <a:endParaRPr lang="en-US"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recent developments</a:t>
            </a:r>
            <a:endParaRPr lang="en-GB" dirty="0"/>
          </a:p>
        </p:txBody>
      </p:sp>
      <p:sp>
        <p:nvSpPr>
          <p:cNvPr id="3" name="Content Placeholder 2"/>
          <p:cNvSpPr>
            <a:spLocks noGrp="1"/>
          </p:cNvSpPr>
          <p:nvPr>
            <p:ph idx="1"/>
          </p:nvPr>
        </p:nvSpPr>
        <p:spPr/>
        <p:txBody>
          <a:bodyPr/>
          <a:lstStyle/>
          <a:p>
            <a:r>
              <a:rPr lang="en-GB" dirty="0">
                <a:hlinkClick r:id="rId2"/>
              </a:rPr>
              <a:t>http://www.iflscience.com/technology/robots-are-now-beating-us-at-reading-comprehension-tests-too/</a:t>
            </a:r>
            <a:endParaRPr lang="en-GB" dirty="0"/>
          </a:p>
          <a:p>
            <a:endParaRPr lang="en-US"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3</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9800"/>
            <a:ext cx="80666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9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fld id="{680C01A7-DA74-44DB-BC33-74E6A260D5A5}" type="slidenum">
              <a:rPr lang="en-US" smtClean="0">
                <a:latin typeface="+mn-lt"/>
                <a:cs typeface="Arial" charset="0"/>
              </a:rPr>
              <a:pPr/>
              <a:t>30</a:t>
            </a:fld>
            <a:endParaRPr lang="en-US" dirty="0">
              <a:latin typeface="+mn-lt"/>
              <a:cs typeface="Arial" charset="0"/>
            </a:endParaRPr>
          </a:p>
        </p:txBody>
      </p:sp>
      <p:sp>
        <p:nvSpPr>
          <p:cNvPr id="195587" name="Rectangle 3"/>
          <p:cNvSpPr>
            <a:spLocks noGrp="1" noChangeArrowheads="1"/>
          </p:cNvSpPr>
          <p:nvPr>
            <p:ph type="body" idx="1"/>
          </p:nvPr>
        </p:nvSpPr>
        <p:spPr>
          <a:xfrm>
            <a:off x="152400" y="762000"/>
            <a:ext cx="8763000" cy="5943600"/>
          </a:xfrm>
        </p:spPr>
        <p:txBody>
          <a:bodyPr/>
          <a:lstStyle/>
          <a:p>
            <a:pPr algn="just"/>
            <a:r>
              <a:rPr lang="en-US" dirty="0"/>
              <a:t>The most famous response is attributed to Alan Turing, a British mathematician and computing pioneer. The famous “Turing Test” was named after him, based on ideas he expressed in a paper published in 1950.</a:t>
            </a:r>
          </a:p>
          <a:p>
            <a:pPr lvl="1" algn="just"/>
            <a:r>
              <a:rPr lang="en-US" dirty="0"/>
              <a:t>Human interrogates entity via teletype for 5 minutes. If, after 5 minutes, human cannot tell whether entity is human or machine, then the entity must be counted as intelligent.</a:t>
            </a:r>
          </a:p>
          <a:p>
            <a:pPr algn="just"/>
            <a:r>
              <a:rPr lang="en-US" dirty="0"/>
              <a:t>To date, no program has yet passed the Turing Test! However, there is the annual </a:t>
            </a:r>
            <a:r>
              <a:rPr lang="en-US" dirty="0" err="1"/>
              <a:t>Loebner</a:t>
            </a:r>
            <a:r>
              <a:rPr lang="en-US" dirty="0"/>
              <a:t> Prize which awards scientists for getting close. </a:t>
            </a:r>
          </a:p>
          <a:p>
            <a:pPr lvl="1"/>
            <a:r>
              <a:rPr lang="en-US" dirty="0">
                <a:solidFill>
                  <a:srgbClr val="C00000"/>
                </a:solidFill>
              </a:rPr>
              <a:t>[See </a:t>
            </a:r>
            <a:r>
              <a:rPr lang="en-US" u="sng" dirty="0">
                <a:solidFill>
                  <a:srgbClr val="C00000"/>
                </a:solidFill>
                <a:cs typeface="Consolas" pitchFamily="49" charset="0"/>
              </a:rPr>
              <a:t>http://www.loebner.net/Prizef/loebner-prize.html</a:t>
            </a:r>
            <a:r>
              <a:rPr lang="en-US" dirty="0">
                <a:solidFill>
                  <a:srgbClr val="C00000"/>
                </a:solidFill>
              </a:rPr>
              <a:t> for more information.]</a:t>
            </a:r>
          </a:p>
          <a:p>
            <a:pPr algn="just"/>
            <a:endParaRPr lang="en-US" sz="2400" dirty="0"/>
          </a:p>
          <a:p>
            <a:pPr algn="just" eaLnBrk="1" hangingPunct="1">
              <a:lnSpc>
                <a:spcPct val="80000"/>
              </a:lnSpc>
              <a:buClr>
                <a:srgbClr val="993300"/>
              </a:buClr>
              <a:buFont typeface="Wingdings" pitchFamily="2" charset="2"/>
              <a:buChar char="§"/>
            </a:pPr>
            <a:endParaRPr lang="en-US" sz="700" dirty="0"/>
          </a:p>
        </p:txBody>
      </p:sp>
      <p:sp>
        <p:nvSpPr>
          <p:cNvPr id="1031" name="Rectangle 14"/>
          <p:cNvSpPr>
            <a:spLocks noGrp="1" noChangeArrowheads="1"/>
          </p:cNvSpPr>
          <p:nvPr>
            <p:ph type="title"/>
          </p:nvPr>
        </p:nvSpPr>
        <p:spPr>
          <a:xfrm>
            <a:off x="152400" y="0"/>
            <a:ext cx="8763000" cy="762000"/>
          </a:xfrm>
          <a:noFill/>
        </p:spPr>
        <p:txBody>
          <a:bodyPr/>
          <a:lstStyle/>
          <a:p>
            <a:pPr eaLnBrk="1" hangingPunct="1"/>
            <a:r>
              <a:rPr lang="en-US" sz="3200" b="1" dirty="0">
                <a:solidFill>
                  <a:schemeClr val="accent2">
                    <a:lumMod val="75000"/>
                  </a:schemeClr>
                </a:solidFill>
                <a:latin typeface="+mn-lt"/>
              </a:rPr>
              <a:t>Acting Humanly: Turing Test</a:t>
            </a:r>
            <a:endParaRPr lang="en-US" sz="3200" b="1" dirty="0">
              <a:solidFill>
                <a:srgbClr val="C00000"/>
              </a:solidFill>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31</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619250"/>
            <a:ext cx="46672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601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32</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27616"/>
            <a:ext cx="7791836" cy="498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857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fld id="{680C01A7-DA74-44DB-BC33-74E6A260D5A5}" type="slidenum">
              <a:rPr lang="en-US" smtClean="0">
                <a:latin typeface="+mn-lt"/>
                <a:cs typeface="Arial" charset="0"/>
              </a:rPr>
              <a:pPr/>
              <a:t>33</a:t>
            </a:fld>
            <a:endParaRPr lang="en-US" dirty="0">
              <a:latin typeface="+mn-lt"/>
              <a:cs typeface="Arial" charset="0"/>
            </a:endParaRPr>
          </a:p>
        </p:txBody>
      </p:sp>
      <p:pic>
        <p:nvPicPr>
          <p:cNvPr id="1029" name="Picture 9" descr="turingtest"/>
          <p:cNvPicPr>
            <a:picLocks noChangeAspect="1" noChangeArrowheads="1"/>
          </p:cNvPicPr>
          <p:nvPr/>
        </p:nvPicPr>
        <p:blipFill>
          <a:blip r:embed="rId3" cstate="print"/>
          <a:srcRect/>
          <a:stretch>
            <a:fillRect/>
          </a:stretch>
        </p:blipFill>
        <p:spPr bwMode="auto">
          <a:xfrm>
            <a:off x="6324600" y="1143000"/>
            <a:ext cx="2819400" cy="3276600"/>
          </a:xfrm>
          <a:prstGeom prst="rect">
            <a:avLst/>
          </a:prstGeom>
          <a:noFill/>
          <a:ln w="9525">
            <a:noFill/>
            <a:miter lim="800000"/>
            <a:headEnd/>
            <a:tailEnd/>
          </a:ln>
        </p:spPr>
      </p:pic>
      <p:sp>
        <p:nvSpPr>
          <p:cNvPr id="195587" name="Rectangle 3"/>
          <p:cNvSpPr>
            <a:spLocks noGrp="1" noChangeArrowheads="1"/>
          </p:cNvSpPr>
          <p:nvPr>
            <p:ph type="body" idx="1"/>
          </p:nvPr>
        </p:nvSpPr>
        <p:spPr>
          <a:xfrm>
            <a:off x="152400" y="762000"/>
            <a:ext cx="8763000" cy="5943600"/>
          </a:xfrm>
        </p:spPr>
        <p:txBody>
          <a:bodyPr/>
          <a:lstStyle/>
          <a:p>
            <a:pPr algn="just"/>
            <a:r>
              <a:rPr lang="en-US" dirty="0"/>
              <a:t>In order to pass the Turing Test, a program that succeeded would need to be capable of: </a:t>
            </a:r>
          </a:p>
          <a:p>
            <a:pPr lvl="1" algn="just"/>
            <a:r>
              <a:rPr lang="en-US" dirty="0"/>
              <a:t>speech recognition; </a:t>
            </a:r>
          </a:p>
          <a:p>
            <a:pPr lvl="1" algn="just"/>
            <a:r>
              <a:rPr lang="en-US" dirty="0"/>
              <a:t>natural language understanding and generation;</a:t>
            </a:r>
          </a:p>
          <a:p>
            <a:pPr lvl="1" algn="just"/>
            <a:r>
              <a:rPr lang="en-US" dirty="0"/>
              <a:t>speech synthesis; </a:t>
            </a:r>
          </a:p>
          <a:p>
            <a:pPr lvl="1" algn="just"/>
            <a:r>
              <a:rPr lang="en-US" dirty="0"/>
              <a:t>knowledge representation; </a:t>
            </a:r>
          </a:p>
          <a:p>
            <a:pPr lvl="1" algn="just"/>
            <a:r>
              <a:rPr lang="en-US" dirty="0"/>
              <a:t>learning; </a:t>
            </a:r>
          </a:p>
          <a:p>
            <a:pPr lvl="1"/>
            <a:r>
              <a:rPr lang="en-US" dirty="0"/>
              <a:t>automated reasoning; </a:t>
            </a:r>
            <a:r>
              <a:rPr lang="en-US" i="1" dirty="0"/>
              <a:t>use the stored information to answer questions and to draw new conclusions</a:t>
            </a:r>
          </a:p>
          <a:p>
            <a:pPr lvl="1"/>
            <a:r>
              <a:rPr lang="en-US" dirty="0"/>
              <a:t>to adapt to new circumstances and to detect and extrapolate patterns. </a:t>
            </a:r>
          </a:p>
          <a:p>
            <a:r>
              <a:rPr lang="en-US" dirty="0">
                <a:solidFill>
                  <a:srgbClr val="FF0000"/>
                </a:solidFill>
                <a:cs typeface="Consolas" pitchFamily="49" charset="0"/>
              </a:rPr>
              <a:t>[Note that the basic Turing Test does not specify an audio or visual component.]</a:t>
            </a:r>
          </a:p>
        </p:txBody>
      </p:sp>
      <p:sp>
        <p:nvSpPr>
          <p:cNvPr id="1031" name="Rectangle 14"/>
          <p:cNvSpPr>
            <a:spLocks noGrp="1" noChangeArrowheads="1"/>
          </p:cNvSpPr>
          <p:nvPr>
            <p:ph type="title"/>
          </p:nvPr>
        </p:nvSpPr>
        <p:spPr>
          <a:xfrm>
            <a:off x="152400" y="0"/>
            <a:ext cx="8763000" cy="838200"/>
          </a:xfrm>
          <a:noFill/>
        </p:spPr>
        <p:txBody>
          <a:bodyPr/>
          <a:lstStyle/>
          <a:p>
            <a:pPr eaLnBrk="1" hangingPunct="1"/>
            <a:r>
              <a:rPr lang="en-US" sz="3200" b="1" dirty="0">
                <a:solidFill>
                  <a:schemeClr val="accent2">
                    <a:lumMod val="75000"/>
                  </a:schemeClr>
                </a:solidFill>
                <a:latin typeface="+mn-lt"/>
              </a:rPr>
              <a:t>Acting Humanly: Turing Test</a:t>
            </a:r>
            <a:endParaRPr lang="en-US" sz="3200" b="1" dirty="0">
              <a:solidFill>
                <a:srgbClr val="C00000"/>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FF0000"/>
                </a:solidFill>
                <a:cs typeface="Consolas" pitchFamily="49" charset="0"/>
              </a:rPr>
              <a:t>TOTAL TURING TEST</a:t>
            </a:r>
          </a:p>
          <a:p>
            <a:r>
              <a:rPr lang="en-US" dirty="0"/>
              <a:t>Computer vision: to perceive objects, and</a:t>
            </a:r>
          </a:p>
          <a:p>
            <a:r>
              <a:rPr lang="en-US" dirty="0"/>
              <a:t>ROBOTICS: robotics to manipulate objects and move about.</a:t>
            </a:r>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B1C898AE-BBBD-4889-9905-A1D381A1B7E7}" type="slidenum">
              <a:rPr lang="en-US" smtClean="0">
                <a:latin typeface="+mn-lt"/>
                <a:cs typeface="Arial" charset="0"/>
              </a:rPr>
              <a:pPr/>
              <a:t>35</a:t>
            </a:fld>
            <a:endParaRPr lang="en-US" dirty="0">
              <a:latin typeface="+mn-lt"/>
              <a:cs typeface="Arial" charset="0"/>
            </a:endParaRPr>
          </a:p>
        </p:txBody>
      </p:sp>
      <p:sp>
        <p:nvSpPr>
          <p:cNvPr id="13315" name="Rectangle 2"/>
          <p:cNvSpPr>
            <a:spLocks noGrp="1" noChangeArrowheads="1"/>
          </p:cNvSpPr>
          <p:nvPr>
            <p:ph type="title"/>
          </p:nvPr>
        </p:nvSpPr>
        <p:spPr>
          <a:xfrm>
            <a:off x="152400" y="0"/>
            <a:ext cx="8839200" cy="685800"/>
          </a:xfrm>
        </p:spPr>
        <p:txBody>
          <a:bodyPr/>
          <a:lstStyle/>
          <a:p>
            <a:pPr eaLnBrk="1" hangingPunct="1"/>
            <a:r>
              <a:rPr lang="en-US" sz="3200" dirty="0">
                <a:solidFill>
                  <a:srgbClr val="C00000"/>
                </a:solidFill>
                <a:latin typeface="+mn-lt"/>
              </a:rPr>
              <a:t>An Application of the Turing Test</a:t>
            </a:r>
          </a:p>
        </p:txBody>
      </p:sp>
      <p:sp>
        <p:nvSpPr>
          <p:cNvPr id="13316" name="Rectangle 3"/>
          <p:cNvSpPr>
            <a:spLocks noGrp="1" noChangeArrowheads="1"/>
          </p:cNvSpPr>
          <p:nvPr>
            <p:ph type="body" idx="1"/>
          </p:nvPr>
        </p:nvSpPr>
        <p:spPr>
          <a:xfrm>
            <a:off x="152400" y="685800"/>
            <a:ext cx="8839200" cy="5867400"/>
          </a:xfrm>
        </p:spPr>
        <p:txBody>
          <a:bodyPr/>
          <a:lstStyle/>
          <a:p>
            <a:pPr algn="just" eaLnBrk="1" hangingPunct="1">
              <a:buClr>
                <a:schemeClr val="accent2"/>
              </a:buClr>
              <a:buFont typeface="Wingdings" pitchFamily="2" charset="2"/>
              <a:buChar char="§"/>
            </a:pPr>
            <a:r>
              <a:rPr lang="en-US" dirty="0"/>
              <a:t>CAPTCHA: </a:t>
            </a:r>
            <a:r>
              <a:rPr lang="en-US" dirty="0">
                <a:solidFill>
                  <a:srgbClr val="C00000"/>
                </a:solidFill>
              </a:rPr>
              <a:t>Completely Automatic Public Turing tests to tell Computers and Humans Apart</a:t>
            </a:r>
          </a:p>
          <a:p>
            <a:pPr lvl="1" algn="just" eaLnBrk="1" hangingPunct="1">
              <a:buClr>
                <a:schemeClr val="accent2"/>
              </a:buClr>
              <a:buFont typeface="Wingdings" pitchFamily="2" charset="2"/>
              <a:buChar char="§"/>
            </a:pPr>
            <a:r>
              <a:rPr lang="en-US" sz="2400" dirty="0"/>
              <a:t>e.g.: </a:t>
            </a:r>
          </a:p>
          <a:p>
            <a:pPr lvl="2" algn="just" eaLnBrk="1" hangingPunct="1">
              <a:buClr>
                <a:schemeClr val="accent2"/>
              </a:buClr>
            </a:pPr>
            <a:r>
              <a:rPr lang="en-US" dirty="0"/>
              <a:t>display visually distorted words </a:t>
            </a:r>
          </a:p>
          <a:p>
            <a:pPr lvl="2" algn="just" eaLnBrk="1" hangingPunct="1">
              <a:buClr>
                <a:schemeClr val="accent2"/>
              </a:buClr>
            </a:pPr>
            <a:r>
              <a:rPr lang="en-US" dirty="0"/>
              <a:t>ask user to recognize these words </a:t>
            </a:r>
          </a:p>
          <a:p>
            <a:pPr lvl="1" algn="just" eaLnBrk="1" hangingPunct="1">
              <a:buClr>
                <a:schemeClr val="accent2"/>
              </a:buClr>
              <a:buFont typeface="Wingdings" pitchFamily="2" charset="2"/>
              <a:buChar char="§"/>
            </a:pPr>
            <a:r>
              <a:rPr lang="en-US" sz="2400" dirty="0"/>
              <a:t>have only humans open email accounts</a:t>
            </a:r>
          </a:p>
          <a:p>
            <a:pPr eaLnBrk="1" hangingPunct="1">
              <a:buClr>
                <a:schemeClr val="accent2"/>
              </a:buClr>
              <a:buFont typeface="Wingdings" pitchFamily="2" charset="2"/>
              <a:buChar char="§"/>
            </a:pPr>
            <a:endParaRPr lang="en-US" dirty="0"/>
          </a:p>
          <a:p>
            <a:pPr eaLnBrk="1" hangingPunct="1">
              <a:buClr>
                <a:schemeClr val="accent2"/>
              </a:buClr>
              <a:buFont typeface="Wingdings" pitchFamily="2" charset="2"/>
              <a:buChar char="§"/>
            </a:pPr>
            <a:r>
              <a:rPr lang="en-US" sz="2400" dirty="0"/>
              <a:t>Yahoo</a:t>
            </a:r>
          </a:p>
          <a:p>
            <a:pPr eaLnBrk="1" hangingPunct="1">
              <a:buClr>
                <a:schemeClr val="accent2"/>
              </a:buClr>
              <a:buFont typeface="Wingdings" pitchFamily="2" charset="2"/>
              <a:buChar char="§"/>
            </a:pPr>
            <a:endParaRPr lang="en-US" sz="2400" dirty="0"/>
          </a:p>
          <a:p>
            <a:pPr eaLnBrk="1" hangingPunct="1">
              <a:buClr>
                <a:schemeClr val="accent2"/>
              </a:buClr>
              <a:buFont typeface="Wingdings" pitchFamily="2" charset="2"/>
              <a:buChar char="§"/>
            </a:pPr>
            <a:endParaRPr lang="en-US" sz="2400" dirty="0"/>
          </a:p>
          <a:p>
            <a:pPr eaLnBrk="1" hangingPunct="1">
              <a:buClr>
                <a:schemeClr val="accent2"/>
              </a:buClr>
              <a:buFont typeface="Wingdings" pitchFamily="2" charset="2"/>
              <a:buChar char="§"/>
            </a:pPr>
            <a:endParaRPr lang="en-US" sz="2400" dirty="0"/>
          </a:p>
          <a:p>
            <a:pPr lvl="8">
              <a:buClr>
                <a:schemeClr val="accent2"/>
              </a:buClr>
              <a:buFont typeface="Wingdings" pitchFamily="2" charset="2"/>
              <a:buChar char="§"/>
            </a:pPr>
            <a:r>
              <a:rPr lang="en-US" sz="2400" dirty="0"/>
              <a:t>Google</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180975" y="4800600"/>
            <a:ext cx="3705225" cy="19812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905250" y="3400425"/>
            <a:ext cx="5238750" cy="208597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r>
              <a:rPr lang="en-US" dirty="0">
                <a:latin typeface="+mn-lt"/>
                <a:cs typeface="Arial" charset="0"/>
              </a:rPr>
              <a:t>21</a:t>
            </a:r>
          </a:p>
        </p:txBody>
      </p:sp>
      <p:sp>
        <p:nvSpPr>
          <p:cNvPr id="195587" name="Rectangle 3"/>
          <p:cNvSpPr>
            <a:spLocks noGrp="1" noChangeArrowheads="1"/>
          </p:cNvSpPr>
          <p:nvPr>
            <p:ph type="body" idx="1"/>
          </p:nvPr>
        </p:nvSpPr>
        <p:spPr>
          <a:xfrm>
            <a:off x="152400" y="762000"/>
            <a:ext cx="8763000" cy="6096000"/>
          </a:xfrm>
        </p:spPr>
        <p:txBody>
          <a:bodyPr/>
          <a:lstStyle/>
          <a:p>
            <a:pPr algn="just"/>
            <a:r>
              <a:rPr lang="en-US" sz="2800" dirty="0"/>
              <a:t>Another famous test is called the “Chinese Room” which was proposed by John Searle in a paper published in 1980.</a:t>
            </a:r>
          </a:p>
          <a:p>
            <a:pPr algn="just"/>
            <a:r>
              <a:rPr lang="en-US" sz="2800" dirty="0"/>
              <a:t>Suppose you have a computer in a room that reads Chinese characters as input, follows a program and outputs (other) Chinese characters. Suppose this computer does this so well that it passes the Turing Test (convinces a human Chinese speaker that it is talking to another human Chinese speaker). Does the computer understand Chinese?</a:t>
            </a:r>
          </a:p>
          <a:p>
            <a:pPr algn="just"/>
            <a:endParaRPr lang="en-US" sz="2400" dirty="0"/>
          </a:p>
        </p:txBody>
      </p:sp>
      <p:sp>
        <p:nvSpPr>
          <p:cNvPr id="1031" name="Rectangle 14"/>
          <p:cNvSpPr>
            <a:spLocks noGrp="1" noChangeArrowheads="1"/>
          </p:cNvSpPr>
          <p:nvPr>
            <p:ph type="title"/>
          </p:nvPr>
        </p:nvSpPr>
        <p:spPr>
          <a:xfrm>
            <a:off x="152400" y="0"/>
            <a:ext cx="8763000" cy="762000"/>
          </a:xfrm>
          <a:noFill/>
        </p:spPr>
        <p:txBody>
          <a:bodyPr/>
          <a:lstStyle/>
          <a:p>
            <a:pPr eaLnBrk="1" hangingPunct="1"/>
            <a:r>
              <a:rPr lang="en-US" sz="3200" b="1" dirty="0">
                <a:solidFill>
                  <a:schemeClr val="accent2">
                    <a:lumMod val="75000"/>
                  </a:schemeClr>
                </a:solidFill>
                <a:latin typeface="+mn-lt"/>
              </a:rPr>
              <a:t>Acting Humanly: Searle’s Chinese Room</a:t>
            </a:r>
            <a:endParaRPr lang="en-US" sz="3200" b="1" dirty="0">
              <a:solidFill>
                <a:srgbClr val="C0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r>
              <a:rPr lang="en-US" dirty="0">
                <a:latin typeface="+mn-lt"/>
                <a:cs typeface="Arial" charset="0"/>
              </a:rPr>
              <a:t>22</a:t>
            </a:r>
          </a:p>
        </p:txBody>
      </p:sp>
      <p:sp>
        <p:nvSpPr>
          <p:cNvPr id="195587" name="Rectangle 3"/>
          <p:cNvSpPr>
            <a:spLocks noGrp="1" noChangeArrowheads="1"/>
          </p:cNvSpPr>
          <p:nvPr>
            <p:ph type="body" idx="1"/>
          </p:nvPr>
        </p:nvSpPr>
        <p:spPr>
          <a:xfrm>
            <a:off x="152400" y="762000"/>
            <a:ext cx="8763000" cy="6096000"/>
          </a:xfrm>
        </p:spPr>
        <p:txBody>
          <a:bodyPr/>
          <a:lstStyle/>
          <a:p>
            <a:pPr algn="just">
              <a:spcBef>
                <a:spcPts val="0"/>
              </a:spcBef>
            </a:pPr>
            <a:r>
              <a:rPr lang="en-US" sz="2400" dirty="0"/>
              <a:t>Suppose Searle is in the room, and he uses a dictionary to translate the input characters from Chinese to English; he then constructs his answer to the question, translates that back into Chinese and delivers the output—does Searle understand Chinese?</a:t>
            </a:r>
          </a:p>
          <a:p>
            <a:pPr lvl="1">
              <a:spcBef>
                <a:spcPts val="0"/>
              </a:spcBef>
            </a:pPr>
            <a:r>
              <a:rPr lang="en-US" dirty="0">
                <a:solidFill>
                  <a:srgbClr val="FF0000"/>
                </a:solidFill>
              </a:rPr>
              <a:t>Of course not.</a:t>
            </a:r>
          </a:p>
          <a:p>
            <a:pPr lvl="1">
              <a:spcBef>
                <a:spcPts val="0"/>
              </a:spcBef>
            </a:pPr>
            <a:r>
              <a:rPr lang="en-US" dirty="0">
                <a:solidFill>
                  <a:srgbClr val="FF0000"/>
                </a:solidFill>
              </a:rPr>
              <a:t>This is Searle’s argument: the computer doesn’t understand it either, because all it is doing is translating words (symbols) from one language (representation) to another.</a:t>
            </a:r>
          </a:p>
        </p:txBody>
      </p:sp>
      <p:sp>
        <p:nvSpPr>
          <p:cNvPr id="1031" name="Rectangle 14"/>
          <p:cNvSpPr>
            <a:spLocks noGrp="1" noChangeArrowheads="1"/>
          </p:cNvSpPr>
          <p:nvPr>
            <p:ph type="title"/>
          </p:nvPr>
        </p:nvSpPr>
        <p:spPr>
          <a:xfrm>
            <a:off x="152400" y="0"/>
            <a:ext cx="8763000" cy="762000"/>
          </a:xfrm>
          <a:noFill/>
        </p:spPr>
        <p:txBody>
          <a:bodyPr/>
          <a:lstStyle/>
          <a:p>
            <a:pPr eaLnBrk="1" hangingPunct="1"/>
            <a:r>
              <a:rPr lang="en-US" sz="3200" b="1" dirty="0">
                <a:solidFill>
                  <a:schemeClr val="accent2">
                    <a:lumMod val="75000"/>
                  </a:schemeClr>
                </a:solidFill>
                <a:latin typeface="+mn-lt"/>
              </a:rPr>
              <a:t>Acting Humanly: Searle’s Chinese Room</a:t>
            </a:r>
            <a:endParaRPr lang="en-US" sz="3200" b="1" dirty="0">
              <a:solidFill>
                <a:srgbClr val="C00000"/>
              </a:solidFill>
              <a:latin typeface="+mn-lt"/>
            </a:endParaRPr>
          </a:p>
        </p:txBody>
      </p:sp>
      <p:pic>
        <p:nvPicPr>
          <p:cNvPr id="8" name="Picture 4" descr="chinese_room"/>
          <p:cNvPicPr>
            <a:picLocks noChangeAspect="1" noChangeArrowheads="1"/>
          </p:cNvPicPr>
          <p:nvPr/>
        </p:nvPicPr>
        <p:blipFill>
          <a:blip r:embed="rId3" cstate="print"/>
          <a:srcRect/>
          <a:stretch>
            <a:fillRect/>
          </a:stretch>
        </p:blipFill>
        <p:spPr bwMode="auto">
          <a:xfrm>
            <a:off x="5829300" y="4114800"/>
            <a:ext cx="2971800" cy="2201956"/>
          </a:xfrm>
          <a:prstGeom prst="rect">
            <a:avLst/>
          </a:prstGeom>
          <a:noFill/>
        </p:spPr>
      </p:pic>
      <p:sp>
        <p:nvSpPr>
          <p:cNvPr id="9" name="Text Box 5"/>
          <p:cNvSpPr txBox="1">
            <a:spLocks noChangeArrowheads="1"/>
          </p:cNvSpPr>
          <p:nvPr/>
        </p:nvSpPr>
        <p:spPr bwMode="auto">
          <a:xfrm>
            <a:off x="2590800" y="6483497"/>
            <a:ext cx="4724400" cy="298303"/>
          </a:xfrm>
          <a:prstGeom prst="rect">
            <a:avLst/>
          </a:prstGeom>
          <a:noFill/>
          <a:ln w="9525">
            <a:noFill/>
            <a:miter lim="800000"/>
            <a:headEnd/>
            <a:tailEnd/>
          </a:ln>
          <a:effectLst/>
        </p:spPr>
        <p:txBody>
          <a:bodyPr wrap="square" lIns="82058" tIns="41029" rIns="82058" bIns="41029">
            <a:spAutoFit/>
          </a:bodyPr>
          <a:lstStyle/>
          <a:p>
            <a:r>
              <a:rPr lang="en-US" sz="1400" dirty="0">
                <a:latin typeface="+mn-lt"/>
              </a:rPr>
              <a:t>image from http://www.unc.edu/~prinz/pictures/c-room.gif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p:cNvPicPr>
            <a:picLocks noChangeAspect="1" noChangeArrowheads="1"/>
          </p:cNvPicPr>
          <p:nvPr/>
        </p:nvPicPr>
        <p:blipFill>
          <a:blip r:embed="rId3" cstate="print"/>
          <a:srcRect/>
          <a:stretch>
            <a:fillRect/>
          </a:stretch>
        </p:blipFill>
        <p:spPr bwMode="auto">
          <a:xfrm>
            <a:off x="7620000" y="5029200"/>
            <a:ext cx="1219200" cy="1219200"/>
          </a:xfrm>
          <a:prstGeom prst="rect">
            <a:avLst/>
          </a:prstGeom>
          <a:noFill/>
          <a:ln w="9525">
            <a:noFill/>
            <a:miter lim="800000"/>
            <a:headEnd/>
            <a:tailEnd/>
          </a:ln>
        </p:spPr>
      </p:pic>
      <p:sp>
        <p:nvSpPr>
          <p:cNvPr id="29699" name="Rectangle 2"/>
          <p:cNvSpPr>
            <a:spLocks noGrp="1" noChangeArrowheads="1"/>
          </p:cNvSpPr>
          <p:nvPr>
            <p:ph type="title"/>
          </p:nvPr>
        </p:nvSpPr>
        <p:spPr/>
        <p:txBody>
          <a:bodyPr/>
          <a:lstStyle/>
          <a:p>
            <a:pPr eaLnBrk="1" hangingPunct="1"/>
            <a:r>
              <a:rPr lang="en-GB"/>
              <a:t>Turing Test (1950)</a:t>
            </a:r>
          </a:p>
        </p:txBody>
      </p:sp>
      <p:sp>
        <p:nvSpPr>
          <p:cNvPr id="29700" name="Content Placeholder 18"/>
          <p:cNvSpPr>
            <a:spLocks noGrp="1"/>
          </p:cNvSpPr>
          <p:nvPr>
            <p:ph sz="quarter" idx="1"/>
          </p:nvPr>
        </p:nvSpPr>
        <p:spPr>
          <a:xfrm>
            <a:off x="457200" y="1219200"/>
            <a:ext cx="8229600" cy="4937125"/>
          </a:xfrm>
        </p:spPr>
        <p:txBody>
          <a:bodyPr/>
          <a:lstStyle/>
          <a:p>
            <a:pPr eaLnBrk="1" hangingPunct="1"/>
            <a:r>
              <a:rPr lang="en-GB" dirty="0"/>
              <a:t>AI researchers have devoted little effort to passing the Turing test</a:t>
            </a:r>
          </a:p>
          <a:p>
            <a:pPr lvl="1" eaLnBrk="1" hangingPunct="1"/>
            <a:r>
              <a:rPr lang="en-GB" dirty="0"/>
              <a:t>Believe that studying principles of intelligence is more important than duplicating something else</a:t>
            </a:r>
          </a:p>
          <a:p>
            <a:pPr lvl="1" eaLnBrk="1" hangingPunct="1"/>
            <a:endParaRPr lang="en-GB" dirty="0"/>
          </a:p>
          <a:p>
            <a:pPr eaLnBrk="1" hangingPunct="1"/>
            <a:r>
              <a:rPr lang="en-GB" dirty="0"/>
              <a:t>Precedent? The quest for artificial flight</a:t>
            </a:r>
          </a:p>
          <a:p>
            <a:pPr lvl="1" eaLnBrk="1" hangingPunct="1"/>
            <a:r>
              <a:rPr lang="en-GB" dirty="0"/>
              <a:t>Succeeded when people stopped </a:t>
            </a:r>
            <a:r>
              <a:rPr lang="en-GB" dirty="0">
                <a:hlinkClick r:id="rId4"/>
              </a:rPr>
              <a:t>imitating birds</a:t>
            </a:r>
            <a:r>
              <a:rPr lang="en-GB" dirty="0"/>
              <a:t> and learned aerodynamics</a:t>
            </a:r>
          </a:p>
          <a:p>
            <a:pPr lvl="1" eaLnBrk="1" hangingPunct="1"/>
            <a:r>
              <a:rPr lang="en-GB" dirty="0"/>
              <a:t>Aeronautical engineering does not define its goal as making “machines that fly so exactly like pigeons that they can fool even other pigeons”</a:t>
            </a:r>
            <a:endParaRPr lang="en-US" dirty="0"/>
          </a:p>
          <a:p>
            <a:pPr lvl="1" eaLnBrk="1" hangingPunct="1"/>
            <a:endParaRPr lang="en-GB" dirty="0"/>
          </a:p>
          <a:p>
            <a:pPr eaLnBrk="1" hangingPunct="1"/>
            <a:endParaRPr lang="en-GB" dirty="0"/>
          </a:p>
        </p:txBody>
      </p:sp>
    </p:spTree>
    <p:extLst>
      <p:ext uri="{BB962C8B-B14F-4D97-AF65-F5344CB8AC3E}">
        <p14:creationId xmlns:p14="http://schemas.microsoft.com/office/powerpoint/2010/main" val="40205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00">
                                            <p:txEl>
                                              <p:pRg st="3" end="3"/>
                                            </p:txEl>
                                          </p:spTgt>
                                        </p:tgtEl>
                                        <p:attrNameLst>
                                          <p:attrName>style.visibility</p:attrName>
                                        </p:attrNameLst>
                                      </p:cBhvr>
                                      <p:to>
                                        <p:strVal val="visible"/>
                                      </p:to>
                                    </p:set>
                                    <p:animEffect transition="in" filter="fade">
                                      <p:cBhvr>
                                        <p:cTn id="7" dur="2000"/>
                                        <p:tgtEl>
                                          <p:spTgt spid="2970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700">
                                            <p:txEl>
                                              <p:pRg st="4" end="4"/>
                                            </p:txEl>
                                          </p:spTgt>
                                        </p:tgtEl>
                                        <p:attrNameLst>
                                          <p:attrName>style.visibility</p:attrName>
                                        </p:attrNameLst>
                                      </p:cBhvr>
                                      <p:to>
                                        <p:strVal val="visible"/>
                                      </p:to>
                                    </p:set>
                                    <p:animEffect transition="in" filter="fade">
                                      <p:cBhvr>
                                        <p:cTn id="10" dur="2000"/>
                                        <p:tgtEl>
                                          <p:spTgt spid="2970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700">
                                            <p:txEl>
                                              <p:pRg st="5" end="5"/>
                                            </p:txEl>
                                          </p:spTgt>
                                        </p:tgtEl>
                                        <p:attrNameLst>
                                          <p:attrName>style.visibility</p:attrName>
                                        </p:attrNameLst>
                                      </p:cBhvr>
                                      <p:to>
                                        <p:strVal val="visible"/>
                                      </p:to>
                                    </p:set>
                                    <p:animEffect transition="in" filter="fade">
                                      <p:cBhvr>
                                        <p:cTn id="13" dur="2000"/>
                                        <p:tgtEl>
                                          <p:spTgt spid="29700">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85800"/>
          </a:xfrm>
        </p:spPr>
        <p:txBody>
          <a:bodyPr/>
          <a:lstStyle/>
          <a:p>
            <a:r>
              <a:rPr lang="en-US" b="1" dirty="0">
                <a:solidFill>
                  <a:schemeClr val="accent2">
                    <a:lumMod val="75000"/>
                  </a:schemeClr>
                </a:solidFill>
                <a:latin typeface="+mn-lt"/>
              </a:rPr>
              <a:t>Thinking Rationally</a:t>
            </a:r>
            <a:endParaRPr lang="en-US" dirty="0">
              <a:latin typeface="+mn-lt"/>
            </a:endParaRPr>
          </a:p>
        </p:txBody>
      </p:sp>
      <p:sp>
        <p:nvSpPr>
          <p:cNvPr id="3" name="Content Placeholder 2"/>
          <p:cNvSpPr>
            <a:spLocks noGrp="1"/>
          </p:cNvSpPr>
          <p:nvPr>
            <p:ph idx="1"/>
          </p:nvPr>
        </p:nvSpPr>
        <p:spPr>
          <a:xfrm>
            <a:off x="152400" y="762000"/>
            <a:ext cx="8839200" cy="5867400"/>
          </a:xfrm>
        </p:spPr>
        <p:txBody>
          <a:bodyPr/>
          <a:lstStyle/>
          <a:p>
            <a:pPr algn="just">
              <a:spcBef>
                <a:spcPts val="0"/>
              </a:spcBef>
            </a:pPr>
            <a:r>
              <a:rPr lang="en-US" sz="2800" dirty="0"/>
              <a:t>Trying to understand how we actually think is one route to AI.</a:t>
            </a:r>
          </a:p>
          <a:p>
            <a:pPr algn="just">
              <a:spcBef>
                <a:spcPts val="0"/>
              </a:spcBef>
            </a:pPr>
            <a:r>
              <a:rPr lang="en-US" sz="2800" dirty="0"/>
              <a:t>But another approach is to model how we should think.</a:t>
            </a:r>
          </a:p>
          <a:p>
            <a:pPr algn="just">
              <a:spcBef>
                <a:spcPts val="0"/>
              </a:spcBef>
            </a:pPr>
            <a:r>
              <a:rPr lang="en-US" sz="2800" dirty="0"/>
              <a:t>The “thinking rationally” approach to AI uses symbolic logic to capture the laws of rational thought as symbols that can be manipulated.</a:t>
            </a:r>
          </a:p>
          <a:p>
            <a:pPr algn="just">
              <a:spcBef>
                <a:spcPts val="0"/>
              </a:spcBef>
            </a:pPr>
            <a:r>
              <a:rPr lang="en-US" sz="2800" dirty="0"/>
              <a:t>Reasoning involves manipulating the symbols according to well-defined rules, kind of like algebra.</a:t>
            </a:r>
          </a:p>
          <a:p>
            <a:pPr algn="just">
              <a:spcBef>
                <a:spcPts val="0"/>
              </a:spcBef>
            </a:pPr>
            <a:r>
              <a:rPr lang="en-US" sz="2800" dirty="0"/>
              <a:t>The result is an idealized model of human reasoning. This approach is attractive to theoretists, i.e., modeling how humans should think and reason in an ideal world.</a:t>
            </a:r>
          </a:p>
        </p:txBody>
      </p:sp>
      <p:sp>
        <p:nvSpPr>
          <p:cNvPr id="4"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39</a:t>
            </a:fld>
            <a:endParaRPr lang="en-US"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3B11-0C3F-586B-C0E2-50A71672C7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AFBEB-B611-0E54-F94C-53265C1BDA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D16F09-A10E-1C73-FD13-EAB6C6E0CDAC}"/>
              </a:ext>
            </a:extLst>
          </p:cNvPr>
          <p:cNvSpPr>
            <a:spLocks noGrp="1"/>
          </p:cNvSpPr>
          <p:nvPr>
            <p:ph type="sldNum" sz="quarter" idx="12"/>
          </p:nvPr>
        </p:nvSpPr>
        <p:spPr/>
        <p:txBody>
          <a:bodyPr/>
          <a:lstStyle/>
          <a:p>
            <a:pPr>
              <a:defRPr/>
            </a:pPr>
            <a:fld id="{32C7C4F8-C15F-44B1-8719-C4B0BB76F013}" type="slidenum">
              <a:rPr lang="en-US" smtClean="0"/>
              <a:pPr>
                <a:defRPr/>
              </a:pPr>
              <a:t>4</a:t>
            </a:fld>
            <a:endParaRPr lang="en-US"/>
          </a:p>
        </p:txBody>
      </p:sp>
      <p:pic>
        <p:nvPicPr>
          <p:cNvPr id="1026" name="Picture 2">
            <a:extLst>
              <a:ext uri="{FF2B5EF4-FFF2-40B4-BE49-F238E27FC236}">
                <a16:creationId xmlns:a16="http://schemas.microsoft.com/office/drawing/2014/main" id="{8FBD5DA5-5252-3444-5664-6611FA259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90600"/>
            <a:ext cx="3486150" cy="548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72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rationally</a:t>
            </a:r>
            <a:endParaRPr lang="en-GB" dirty="0"/>
          </a:p>
        </p:txBody>
      </p:sp>
      <p:sp>
        <p:nvSpPr>
          <p:cNvPr id="3" name="Content Placeholder 2"/>
          <p:cNvSpPr>
            <a:spLocks noGrp="1"/>
          </p:cNvSpPr>
          <p:nvPr>
            <p:ph idx="1"/>
          </p:nvPr>
        </p:nvSpPr>
        <p:spPr/>
        <p:txBody>
          <a:bodyPr/>
          <a:lstStyle/>
          <a:p>
            <a:r>
              <a:rPr lang="en-US" dirty="0"/>
              <a:t>The “laws of thought” approach</a:t>
            </a:r>
          </a:p>
          <a:p>
            <a:r>
              <a:rPr lang="en-US" dirty="0"/>
              <a:t>Aristotle was one of the first to attempt to codify “right thinking"</a:t>
            </a:r>
          </a:p>
          <a:p>
            <a:r>
              <a:rPr lang="en-US" dirty="0"/>
              <a:t>"Syllogisms" provided patterns for argument structures</a:t>
            </a:r>
          </a:p>
          <a:p>
            <a:r>
              <a:rPr lang="en-US" dirty="0"/>
              <a:t>“Socrates is a man; all men are mortal; therefore, Socrates is mortal.” </a:t>
            </a:r>
          </a:p>
          <a:p>
            <a:r>
              <a:rPr lang="en-US" dirty="0"/>
              <a:t>Logic</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40</a:t>
            </a:fld>
            <a:endParaRPr lang="en-US"/>
          </a:p>
        </p:txBody>
      </p:sp>
    </p:spTree>
    <p:extLst>
      <p:ext uri="{BB962C8B-B14F-4D97-AF65-F5344CB8AC3E}">
        <p14:creationId xmlns:p14="http://schemas.microsoft.com/office/powerpoint/2010/main" val="2773712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762000"/>
          </a:xfrm>
        </p:spPr>
        <p:txBody>
          <a:bodyPr/>
          <a:lstStyle/>
          <a:p>
            <a:r>
              <a:rPr lang="en-US" b="1" dirty="0">
                <a:solidFill>
                  <a:schemeClr val="accent2">
                    <a:lumMod val="75000"/>
                  </a:schemeClr>
                </a:solidFill>
                <a:latin typeface="+mn-lt"/>
              </a:rPr>
              <a:t>Acting Rationally</a:t>
            </a:r>
            <a:endParaRPr lang="en-US" dirty="0">
              <a:latin typeface="+mn-lt"/>
            </a:endParaRPr>
          </a:p>
        </p:txBody>
      </p:sp>
      <p:sp>
        <p:nvSpPr>
          <p:cNvPr id="3" name="Content Placeholder 2"/>
          <p:cNvSpPr>
            <a:spLocks noGrp="1"/>
          </p:cNvSpPr>
          <p:nvPr>
            <p:ph idx="1"/>
          </p:nvPr>
        </p:nvSpPr>
        <p:spPr>
          <a:xfrm>
            <a:off x="152400" y="762000"/>
            <a:ext cx="8839200" cy="5867400"/>
          </a:xfrm>
        </p:spPr>
        <p:txBody>
          <a:bodyPr/>
          <a:lstStyle/>
          <a:p>
            <a:pPr algn="just">
              <a:spcBef>
                <a:spcPts val="0"/>
              </a:spcBef>
            </a:pPr>
            <a:r>
              <a:rPr lang="en-US" dirty="0"/>
              <a:t>Acting rationally means acting to achieve one’s goals, given one’s beliefs or understanding about the world.</a:t>
            </a:r>
          </a:p>
          <a:p>
            <a:pPr algn="just">
              <a:spcBef>
                <a:spcPts val="0"/>
              </a:spcBef>
            </a:pPr>
            <a:r>
              <a:rPr lang="en-US" dirty="0"/>
              <a:t>An agent is a system that perceives an environment and acts within that environment. </a:t>
            </a:r>
          </a:p>
          <a:p>
            <a:pPr algn="just">
              <a:spcBef>
                <a:spcPts val="0"/>
              </a:spcBef>
            </a:pPr>
            <a:r>
              <a:rPr lang="en-US" dirty="0"/>
              <a:t>An intelligent agent is one that acts rationally with respect to its goals. </a:t>
            </a:r>
          </a:p>
          <a:p>
            <a:pPr lvl="1" algn="just">
              <a:spcBef>
                <a:spcPts val="0"/>
              </a:spcBef>
            </a:pPr>
            <a:r>
              <a:rPr lang="en-US" dirty="0"/>
              <a:t>For example, an agent that is designed to play a game should make moves that increase its chances of winning the game.</a:t>
            </a:r>
          </a:p>
          <a:p>
            <a:pPr>
              <a:spcBef>
                <a:spcPts val="0"/>
              </a:spcBef>
            </a:pPr>
            <a:r>
              <a:rPr lang="en-US" dirty="0"/>
              <a:t>A rational agent is one that acts so as to achieve the best outcome or, when there is uncertainty, the best expected outcome.</a:t>
            </a:r>
          </a:p>
          <a:p>
            <a:pPr lvl="1" algn="just">
              <a:spcBef>
                <a:spcPts val="0"/>
              </a:spcBef>
            </a:pPr>
            <a:endParaRPr lang="en-US" dirty="0"/>
          </a:p>
        </p:txBody>
      </p:sp>
      <p:sp>
        <p:nvSpPr>
          <p:cNvPr id="4"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41</a:t>
            </a:fld>
            <a:endParaRPr lang="en-US" dirty="0">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85800"/>
          </a:xfrm>
        </p:spPr>
        <p:txBody>
          <a:bodyPr/>
          <a:lstStyle/>
          <a:p>
            <a:r>
              <a:rPr lang="en-US" b="1" dirty="0">
                <a:solidFill>
                  <a:schemeClr val="accent2">
                    <a:lumMod val="75000"/>
                  </a:schemeClr>
                </a:solidFill>
                <a:latin typeface="+mn-lt"/>
              </a:rPr>
              <a:t>Acting Rationally</a:t>
            </a:r>
            <a:endParaRPr lang="en-US" dirty="0">
              <a:latin typeface="+mn-lt"/>
            </a:endParaRPr>
          </a:p>
        </p:txBody>
      </p:sp>
      <p:sp>
        <p:nvSpPr>
          <p:cNvPr id="3" name="Content Placeholder 2"/>
          <p:cNvSpPr>
            <a:spLocks noGrp="1"/>
          </p:cNvSpPr>
          <p:nvPr>
            <p:ph idx="1"/>
          </p:nvPr>
        </p:nvSpPr>
        <p:spPr>
          <a:xfrm>
            <a:off x="152400" y="762000"/>
            <a:ext cx="8839200" cy="5867400"/>
          </a:xfrm>
        </p:spPr>
        <p:txBody>
          <a:bodyPr/>
          <a:lstStyle/>
          <a:p>
            <a:pPr algn="just"/>
            <a:r>
              <a:rPr lang="en-US" dirty="0"/>
              <a:t>When constructing an intelligent agent, emphasis shifts from designing the theoretically best decision-making procedure to designing the best decision-making procedure possible within the circumstances in which the agent is acting.</a:t>
            </a:r>
          </a:p>
          <a:p>
            <a:pPr algn="just"/>
            <a:r>
              <a:rPr lang="en-US" dirty="0"/>
              <a:t>Logical approaches may be used to help find the best action, but there are also other approaches.</a:t>
            </a:r>
          </a:p>
          <a:p>
            <a:pPr algn="just"/>
            <a:r>
              <a:rPr lang="en-US" dirty="0"/>
              <a:t>Achieving so-called “perfect rationality”, making the best decision theoretically possible, is not usually possible due to limited resources in a real environment (e.g., time, memory, computational power, uncertainty, etc.).</a:t>
            </a:r>
          </a:p>
        </p:txBody>
      </p:sp>
      <p:sp>
        <p:nvSpPr>
          <p:cNvPr id="4"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42</a:t>
            </a:fld>
            <a:endParaRPr lang="en-US" dirty="0">
              <a:latin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85800"/>
          </a:xfrm>
        </p:spPr>
        <p:txBody>
          <a:bodyPr/>
          <a:lstStyle/>
          <a:p>
            <a:r>
              <a:rPr lang="en-US" b="1" dirty="0">
                <a:solidFill>
                  <a:schemeClr val="accent2">
                    <a:lumMod val="75000"/>
                  </a:schemeClr>
                </a:solidFill>
                <a:latin typeface="+mn-lt"/>
              </a:rPr>
              <a:t>Acting Rationally</a:t>
            </a:r>
            <a:endParaRPr lang="en-US" dirty="0">
              <a:latin typeface="+mn-lt"/>
            </a:endParaRPr>
          </a:p>
        </p:txBody>
      </p:sp>
      <p:sp>
        <p:nvSpPr>
          <p:cNvPr id="3" name="Content Placeholder 2"/>
          <p:cNvSpPr>
            <a:spLocks noGrp="1"/>
          </p:cNvSpPr>
          <p:nvPr>
            <p:ph idx="1"/>
          </p:nvPr>
        </p:nvSpPr>
        <p:spPr>
          <a:xfrm>
            <a:off x="152400" y="762000"/>
            <a:ext cx="8839200" cy="5867400"/>
          </a:xfrm>
        </p:spPr>
        <p:txBody>
          <a:bodyPr/>
          <a:lstStyle/>
          <a:p>
            <a:pPr algn="just"/>
            <a:r>
              <a:rPr lang="en-US" dirty="0"/>
              <a:t>The trick is to do the best with the information and resources you have. This represents a shift in the field of AI from optimizing (early AI or Strong AI) to satisfying (more recent AI or Weak AI).</a:t>
            </a:r>
          </a:p>
          <a:p>
            <a:pPr lvl="1" eaLnBrk="1" hangingPunct="1"/>
            <a:r>
              <a:rPr lang="en-GB" b="1" dirty="0"/>
              <a:t>Strong AI</a:t>
            </a:r>
            <a:r>
              <a:rPr lang="en-GB" dirty="0"/>
              <a:t>: Machine can actually </a:t>
            </a:r>
            <a:r>
              <a:rPr lang="en-GB" b="1" i="1" dirty="0"/>
              <a:t>think</a:t>
            </a:r>
            <a:r>
              <a:rPr lang="en-GB" dirty="0"/>
              <a:t> intelligently</a:t>
            </a:r>
          </a:p>
          <a:p>
            <a:pPr lvl="1" eaLnBrk="1" hangingPunct="1"/>
            <a:r>
              <a:rPr lang="en-GB" b="1" dirty="0"/>
              <a:t>Weak AI</a:t>
            </a:r>
            <a:r>
              <a:rPr lang="en-GB" dirty="0"/>
              <a:t>: Machine can possibly </a:t>
            </a:r>
            <a:r>
              <a:rPr lang="en-GB" b="1" i="1" dirty="0"/>
              <a:t>act</a:t>
            </a:r>
            <a:r>
              <a:rPr lang="en-GB" dirty="0"/>
              <a:t> intelligently</a:t>
            </a:r>
          </a:p>
        </p:txBody>
      </p:sp>
      <p:sp>
        <p:nvSpPr>
          <p:cNvPr id="4" name="Slide Number Placeholder 3"/>
          <p:cNvSpPr>
            <a:spLocks noGrp="1"/>
          </p:cNvSpPr>
          <p:nvPr>
            <p:ph type="sldNum" sz="quarter" idx="12"/>
          </p:nvPr>
        </p:nvSpPr>
        <p:spPr>
          <a:xfrm>
            <a:off x="8686800" y="6381750"/>
            <a:ext cx="457200" cy="476250"/>
          </a:xfrm>
        </p:spPr>
        <p:txBody>
          <a:bodyPr/>
          <a:lstStyle/>
          <a:p>
            <a:pPr>
              <a:defRPr/>
            </a:pPr>
            <a:endParaRPr lang="en-US" dirty="0">
              <a:latin typeface="+mn-lt"/>
            </a:endParaRPr>
          </a:p>
          <a:p>
            <a:pPr>
              <a:defRPr/>
            </a:pPr>
            <a:fld id="{32C7C4F8-C15F-44B1-8719-C4B0BB76F013}" type="slidenum">
              <a:rPr lang="en-US" smtClean="0">
                <a:latin typeface="+mn-lt"/>
              </a:rPr>
              <a:pPr>
                <a:defRPr/>
              </a:pPr>
              <a:t>43</a:t>
            </a:fld>
            <a:endParaRPr lang="en-US" dirty="0">
              <a:latin typeface="+mn-lt"/>
            </a:endParaRPr>
          </a:p>
        </p:txBody>
      </p:sp>
    </p:spTree>
    <p:extLst>
      <p:ext uri="{BB962C8B-B14F-4D97-AF65-F5344CB8AC3E}">
        <p14:creationId xmlns:p14="http://schemas.microsoft.com/office/powerpoint/2010/main" val="1079790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44</a:t>
            </a:fld>
            <a:endParaRPr lang="en-US"/>
          </a:p>
        </p:txBody>
      </p:sp>
      <p:pic>
        <p:nvPicPr>
          <p:cNvPr id="1026" name="Picture 2"/>
          <p:cNvPicPr>
            <a:picLocks noChangeAspect="1" noChangeArrowheads="1"/>
          </p:cNvPicPr>
          <p:nvPr/>
        </p:nvPicPr>
        <p:blipFill>
          <a:blip r:embed="rId2"/>
          <a:srcRect/>
          <a:stretch>
            <a:fillRect/>
          </a:stretch>
        </p:blipFill>
        <p:spPr bwMode="auto">
          <a:xfrm>
            <a:off x="619125" y="571500"/>
            <a:ext cx="7905750" cy="5715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4800600" cy="1564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75" y="1981200"/>
            <a:ext cx="49244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81400"/>
            <a:ext cx="58102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88" y="5257800"/>
            <a:ext cx="356235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3975" y="1010884"/>
            <a:ext cx="40100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975" y="2427505"/>
            <a:ext cx="37814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1025" y="5276850"/>
            <a:ext cx="452437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3975" y="3429000"/>
            <a:ext cx="35718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188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Philosophy</a:t>
            </a:r>
            <a:endParaRPr lang="en-GB" dirty="0"/>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099591" cy="26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206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5333999"/>
          </a:xfrm>
        </p:spPr>
        <p:txBody>
          <a:bodyPr/>
          <a:lstStyle/>
          <a:p>
            <a:r>
              <a:rPr lang="en-US" dirty="0"/>
              <a:t>Aristotle (384–322 B.C.),syllogisms, allowed one to generate conclusions mechanically, given initial premises.</a:t>
            </a:r>
          </a:p>
          <a:p>
            <a:r>
              <a:rPr lang="en-US" dirty="0"/>
              <a:t>Ramon Lull (d. 1315) had the idea that useful reasoning could actually be carried out by a mechanical artifact.</a:t>
            </a:r>
          </a:p>
          <a:p>
            <a:r>
              <a:rPr lang="en-US" dirty="0"/>
              <a:t>Thomas Hobbes (1588–1679) proposed that reasoning was like numerical computation, that “we add and subtract in our silent thoughts.”</a:t>
            </a:r>
          </a:p>
          <a:p>
            <a:r>
              <a:rPr lang="en-US" dirty="0"/>
              <a:t>Thomas Hobbes suggested the idea of an “artificial animal,” arguing “For what is the heart but a spring; and the nerves, but so many strings; and the joints, but so many wheels.”</a:t>
            </a:r>
          </a:p>
          <a:p>
            <a:r>
              <a:rPr lang="en-US" dirty="0"/>
              <a:t>Frankenstein monster?</a:t>
            </a:r>
          </a:p>
          <a:p>
            <a:endParaRPr lang="en-US" dirty="0"/>
          </a:p>
          <a:p>
            <a:endParaRPr lang="en-US" dirty="0"/>
          </a:p>
          <a:p>
            <a:endParaRPr lang="en-US" dirty="0"/>
          </a:p>
          <a:p>
            <a:endParaRPr lang="en-US" dirty="0"/>
          </a:p>
          <a:p>
            <a:endParaRPr lang="en-US" dirty="0"/>
          </a:p>
          <a:p>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47</a:t>
            </a:fld>
            <a:endParaRPr lang="en-US"/>
          </a:p>
        </p:txBody>
      </p:sp>
    </p:spTree>
    <p:extLst>
      <p:ext uri="{BB962C8B-B14F-4D97-AF65-F5344CB8AC3E}">
        <p14:creationId xmlns:p14="http://schemas.microsoft.com/office/powerpoint/2010/main" val="1182179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248399"/>
          </a:xfrm>
        </p:spPr>
        <p:txBody>
          <a:bodyPr/>
          <a:lstStyle/>
          <a:p>
            <a:r>
              <a:rPr lang="en-US" dirty="0" err="1"/>
              <a:t>Blaise</a:t>
            </a:r>
            <a:r>
              <a:rPr lang="en-US" dirty="0"/>
              <a:t> Pascal (1623–1662), wrote that “the arithmetical machine produces effects which appear nearer to thought than all the actions of animals.”</a:t>
            </a:r>
          </a:p>
          <a:p>
            <a:r>
              <a:rPr lang="en-US" dirty="0"/>
              <a:t>Gottfried Wilhelm Leibniz (1646–1716) Leibniz did surpass Pascal by building a calculator that could add, subtract, multiply, and take roots.</a:t>
            </a:r>
          </a:p>
          <a:p>
            <a:r>
              <a:rPr lang="en-US" dirty="0"/>
              <a:t>Rene Descartes (1596–1650) gave the first clear discussion of the distinction between mind and matter and of the problems that arise.</a:t>
            </a:r>
          </a:p>
          <a:p>
            <a:r>
              <a:rPr lang="en-US" dirty="0"/>
              <a:t>If the mind is governed entirely by physical laws, then it has no more free will than a rock “deciding” to fall toward the center of the earth.</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48</a:t>
            </a:fld>
            <a:endParaRPr lang="en-US"/>
          </a:p>
        </p:txBody>
      </p:sp>
    </p:spTree>
    <p:extLst>
      <p:ext uri="{BB962C8B-B14F-4D97-AF65-F5344CB8AC3E}">
        <p14:creationId xmlns:p14="http://schemas.microsoft.com/office/powerpoint/2010/main" val="2611058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324599"/>
          </a:xfrm>
        </p:spPr>
        <p:txBody>
          <a:bodyPr/>
          <a:lstStyle/>
          <a:p>
            <a:r>
              <a:rPr lang="en-US" dirty="0"/>
              <a:t>Power of reasoning in understanding RATIONALISM the world, a philosophy now called rationalism.</a:t>
            </a:r>
          </a:p>
          <a:p>
            <a:r>
              <a:rPr lang="en-US" dirty="0"/>
              <a:t>Part of the human mind (or soul or spirit) that is outside of nature, exempt from physical laws. Animals, on the other hand, did not possess this dual quality; they could be treated as machines.</a:t>
            </a:r>
          </a:p>
          <a:p>
            <a:r>
              <a:rPr lang="en-US" dirty="0"/>
              <a:t>Materialism, holds that the brain’s operation according to the laws of physics constitutes the mind. Free will is simply the way that the perception of available choices appears to the choosing entity.</a:t>
            </a:r>
          </a:p>
          <a:p>
            <a:r>
              <a:rPr lang="en-US" dirty="0"/>
              <a:t>Empiricism: “Nothing is in the understanding, which was not first in the senses.”</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49</a:t>
            </a:fld>
            <a:endParaRPr lang="en-US"/>
          </a:p>
        </p:txBody>
      </p:sp>
    </p:spTree>
    <p:extLst>
      <p:ext uri="{BB962C8B-B14F-4D97-AF65-F5344CB8AC3E}">
        <p14:creationId xmlns:p14="http://schemas.microsoft.com/office/powerpoint/2010/main" val="68306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1BB-B65F-4ACA-B07E-FB9106A544BC}"/>
              </a:ext>
            </a:extLst>
          </p:cNvPr>
          <p:cNvSpPr>
            <a:spLocks noGrp="1"/>
          </p:cNvSpPr>
          <p:nvPr>
            <p:ph type="title"/>
          </p:nvPr>
        </p:nvSpPr>
        <p:spPr>
          <a:xfrm>
            <a:off x="532209" y="42333"/>
            <a:ext cx="8079581" cy="1056089"/>
          </a:xfrm>
        </p:spPr>
        <p:txBody>
          <a:bodyPr/>
          <a:lstStyle/>
          <a:p>
            <a:r>
              <a:rPr lang="en-US" dirty="0"/>
              <a:t>Robot scientists ‘Adam’ and ‘Eve’</a:t>
            </a:r>
          </a:p>
        </p:txBody>
      </p:sp>
      <p:sp>
        <p:nvSpPr>
          <p:cNvPr id="3" name="Content Placeholder 2">
            <a:extLst>
              <a:ext uri="{FF2B5EF4-FFF2-40B4-BE49-F238E27FC236}">
                <a16:creationId xmlns:a16="http://schemas.microsoft.com/office/drawing/2014/main" id="{B449174A-7701-4B9A-BF93-BDCB1726967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2625FE-BC1D-4A44-B5A2-DCE18FB28609}"/>
              </a:ext>
            </a:extLst>
          </p:cNvPr>
          <p:cNvPicPr>
            <a:picLocks noChangeAspect="1"/>
          </p:cNvPicPr>
          <p:nvPr/>
        </p:nvPicPr>
        <p:blipFill>
          <a:blip r:embed="rId2"/>
          <a:stretch>
            <a:fillRect/>
          </a:stretch>
        </p:blipFill>
        <p:spPr>
          <a:xfrm>
            <a:off x="2506132" y="3316474"/>
            <a:ext cx="6130661" cy="3338075"/>
          </a:xfrm>
          <a:prstGeom prst="rect">
            <a:avLst/>
          </a:prstGeom>
        </p:spPr>
      </p:pic>
      <p:pic>
        <p:nvPicPr>
          <p:cNvPr id="7" name="Picture 6">
            <a:extLst>
              <a:ext uri="{FF2B5EF4-FFF2-40B4-BE49-F238E27FC236}">
                <a16:creationId xmlns:a16="http://schemas.microsoft.com/office/drawing/2014/main" id="{5725F68F-E640-4BCC-B7A6-DAB71086FA10}"/>
              </a:ext>
            </a:extLst>
          </p:cNvPr>
          <p:cNvPicPr>
            <a:picLocks noChangeAspect="1"/>
          </p:cNvPicPr>
          <p:nvPr/>
        </p:nvPicPr>
        <p:blipFill>
          <a:blip r:embed="rId3"/>
          <a:stretch>
            <a:fillRect/>
          </a:stretch>
        </p:blipFill>
        <p:spPr>
          <a:xfrm>
            <a:off x="246592" y="1098422"/>
            <a:ext cx="4552950" cy="2943225"/>
          </a:xfrm>
          <a:prstGeom prst="rect">
            <a:avLst/>
          </a:prstGeom>
        </p:spPr>
      </p:pic>
    </p:spTree>
    <p:extLst>
      <p:ext uri="{BB962C8B-B14F-4D97-AF65-F5344CB8AC3E}">
        <p14:creationId xmlns:p14="http://schemas.microsoft.com/office/powerpoint/2010/main" val="2726920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324599"/>
          </a:xfrm>
        </p:spPr>
        <p:txBody>
          <a:bodyPr/>
          <a:lstStyle/>
          <a:p>
            <a:r>
              <a:rPr lang="en-US" dirty="0"/>
              <a:t>Induction: that general rules are acquired by exposure to repeated associations between their elements.</a:t>
            </a:r>
          </a:p>
          <a:p>
            <a:r>
              <a:rPr lang="en-US" dirty="0"/>
              <a:t>Logical positivism combines rationalism and empiricism; all knowledge can be characterized by logical theories connected, ultimately, to observation sentences that correspond to sensory inputs.</a:t>
            </a:r>
          </a:p>
          <a:p>
            <a:r>
              <a:rPr lang="en-US" dirty="0"/>
              <a:t>Confirmation theory attempted to analyze the acquisition of knowledge from experience.</a:t>
            </a:r>
          </a:p>
          <a:p>
            <a:r>
              <a:rPr lang="en-US" dirty="0"/>
              <a:t>Attempted to analyze the acquisition of knowledge from experience. Defined an explicit computational procedure for extracting knowledge from elementary experiences. First theory of mind as a computational process.</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50</a:t>
            </a:fld>
            <a:endParaRPr lang="en-US"/>
          </a:p>
        </p:txBody>
      </p:sp>
    </p:spTree>
    <p:extLst>
      <p:ext uri="{BB962C8B-B14F-4D97-AF65-F5344CB8AC3E}">
        <p14:creationId xmlns:p14="http://schemas.microsoft.com/office/powerpoint/2010/main" val="3499695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839200" cy="5333999"/>
          </a:xfrm>
        </p:spPr>
        <p:txBody>
          <a:bodyPr/>
          <a:lstStyle/>
          <a:p>
            <a:r>
              <a:rPr lang="en-US" dirty="0"/>
              <a:t>Understanding how actions are justified can we understand how to build an agent whose actions are justifiable (or rational); actions are justified by a logical connection between goals and knowledge of the action’s outcome.</a:t>
            </a:r>
          </a:p>
          <a:p>
            <a:r>
              <a:rPr lang="en-US" dirty="0"/>
              <a:t>Goal-based analysis is useful, but does not say what to do when several actions will achieve the goal or when no action will achieve it completely.</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51</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495799"/>
            <a:ext cx="800100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095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52</a:t>
            </a:fld>
            <a:endParaRPr lang="en-US"/>
          </a:p>
        </p:txBody>
      </p:sp>
      <p:pic>
        <p:nvPicPr>
          <p:cNvPr id="2051" name="Picture 3"/>
          <p:cNvPicPr>
            <a:picLocks noChangeAspect="1" noChangeArrowheads="1"/>
          </p:cNvPicPr>
          <p:nvPr/>
        </p:nvPicPr>
        <p:blipFill>
          <a:blip r:embed="rId2"/>
          <a:srcRect/>
          <a:stretch>
            <a:fillRect/>
          </a:stretch>
        </p:blipFill>
        <p:spPr bwMode="auto">
          <a:xfrm>
            <a:off x="433388" y="481013"/>
            <a:ext cx="8277225" cy="589597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Mathematics</a:t>
            </a:r>
            <a:endParaRPr lang="en-GB" dirty="0"/>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95600"/>
            <a:ext cx="7450217" cy="194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599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Mathematics</a:t>
            </a:r>
            <a:endParaRPr lang="en-GB" dirty="0"/>
          </a:p>
        </p:txBody>
      </p:sp>
      <p:sp>
        <p:nvSpPr>
          <p:cNvPr id="3" name="Content Placeholder 2"/>
          <p:cNvSpPr>
            <a:spLocks noGrp="1"/>
          </p:cNvSpPr>
          <p:nvPr>
            <p:ph idx="1"/>
          </p:nvPr>
        </p:nvSpPr>
        <p:spPr/>
        <p:txBody>
          <a:bodyPr/>
          <a:lstStyle/>
          <a:p>
            <a:r>
              <a:rPr lang="en-GB" dirty="0"/>
              <a:t>George Boole (1815–1864): ?</a:t>
            </a:r>
          </a:p>
          <a:p>
            <a:r>
              <a:rPr lang="en-US" dirty="0" err="1"/>
              <a:t>Gottlob</a:t>
            </a:r>
            <a:r>
              <a:rPr lang="en-US" dirty="0"/>
              <a:t> </a:t>
            </a:r>
            <a:r>
              <a:rPr lang="en-US" dirty="0" err="1"/>
              <a:t>Frege</a:t>
            </a:r>
            <a:r>
              <a:rPr lang="en-US" dirty="0"/>
              <a:t> (1848–1925) extended Boole’s logic to include objects and relations.</a:t>
            </a:r>
          </a:p>
          <a:p>
            <a:r>
              <a:rPr lang="en-US" dirty="0"/>
              <a:t>Alfred </a:t>
            </a:r>
            <a:r>
              <a:rPr lang="en-US" dirty="0" err="1"/>
              <a:t>Tarski</a:t>
            </a:r>
            <a:r>
              <a:rPr lang="en-US" dirty="0"/>
              <a:t> (1902–1983) introduced a theory of reference that shows how to relate the objects in a logic to objects in the real world.</a:t>
            </a:r>
          </a:p>
          <a:p>
            <a:r>
              <a:rPr lang="en-US" dirty="0"/>
              <a:t>The word algorithm (and the idea of studying them) comes from al-</a:t>
            </a:r>
            <a:r>
              <a:rPr lang="en-US" dirty="0" err="1"/>
              <a:t>Khowarazmi</a:t>
            </a:r>
            <a:r>
              <a:rPr lang="en-US" dirty="0"/>
              <a:t>, a Persian mathematician of the 9th century.</a:t>
            </a:r>
          </a:p>
          <a:p>
            <a:r>
              <a:rPr lang="en-US" dirty="0"/>
              <a:t>Alan Turing (1912–1954) tried to characterize exactly which functions are computable—capable of being computed.</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54</a:t>
            </a:fld>
            <a:endParaRPr lang="en-US"/>
          </a:p>
        </p:txBody>
      </p:sp>
    </p:spTree>
    <p:extLst>
      <p:ext uri="{BB962C8B-B14F-4D97-AF65-F5344CB8AC3E}">
        <p14:creationId xmlns:p14="http://schemas.microsoft.com/office/powerpoint/2010/main" val="3953545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324599"/>
          </a:xfrm>
        </p:spPr>
        <p:txBody>
          <a:bodyPr/>
          <a:lstStyle/>
          <a:p>
            <a:r>
              <a:rPr lang="en-US" dirty="0"/>
              <a:t>Tractability a problem is called intractable if the time required to solve instances of the problem grows exponentially with the size of the instances.</a:t>
            </a:r>
          </a:p>
          <a:p>
            <a:r>
              <a:rPr lang="en-US" dirty="0"/>
              <a:t>Therefore, one should strive to divide the overall problem of generating intelligent behavior into tractable sub-problems rather than intractable ones.</a:t>
            </a:r>
          </a:p>
          <a:p>
            <a:r>
              <a:rPr lang="en-US" dirty="0" err="1"/>
              <a:t>Gerolamo</a:t>
            </a:r>
            <a:r>
              <a:rPr lang="en-US" dirty="0"/>
              <a:t> </a:t>
            </a:r>
            <a:r>
              <a:rPr lang="en-US" dirty="0" err="1"/>
              <a:t>Cardano</a:t>
            </a:r>
            <a:r>
              <a:rPr lang="en-US" dirty="0"/>
              <a:t> (1501–1576) first framed the idea of probability, describing it in terms of the possible outcomes of gambling events.</a:t>
            </a:r>
          </a:p>
          <a:p>
            <a:r>
              <a:rPr lang="en-US" dirty="0" err="1"/>
              <a:t>Blaise</a:t>
            </a:r>
            <a:r>
              <a:rPr lang="en-US" dirty="0"/>
              <a:t> Pascal (1623–1662), in a letter to Pierre Fermat (1601–1665), showed how to predict the future of an unfinished gambling game and assign average payoffs to the gamblers.</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55</a:t>
            </a:fld>
            <a:endParaRPr lang="en-US"/>
          </a:p>
        </p:txBody>
      </p:sp>
    </p:spTree>
    <p:extLst>
      <p:ext uri="{BB962C8B-B14F-4D97-AF65-F5344CB8AC3E}">
        <p14:creationId xmlns:p14="http://schemas.microsoft.com/office/powerpoint/2010/main" val="206634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dirty="0"/>
              <a:t>Probability is an invaluable part of all the quantitative sciences, helping to deal with uncertain measurements and incomplete theories.</a:t>
            </a:r>
          </a:p>
          <a:p>
            <a:r>
              <a:rPr lang="en-US" dirty="0"/>
              <a:t>Thomas Bayes (1702–1761), proposed a rule for updating probabilities in the light of new evidence. Bayes’ rule underlies most modern approaches to uncertain reasoning in AI systems.</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56</a:t>
            </a:fld>
            <a:endParaRPr lang="en-US"/>
          </a:p>
        </p:txBody>
      </p:sp>
    </p:spTree>
    <p:extLst>
      <p:ext uri="{BB962C8B-B14F-4D97-AF65-F5344CB8AC3E}">
        <p14:creationId xmlns:p14="http://schemas.microsoft.com/office/powerpoint/2010/main" val="1305152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a:t>
            </a:r>
            <a:endParaRPr lang="en-GB" dirty="0"/>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57</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92467"/>
            <a:ext cx="8529145" cy="178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2567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a:t>
            </a:r>
            <a:endParaRPr lang="en-GB" dirty="0"/>
          </a:p>
        </p:txBody>
      </p:sp>
      <p:sp>
        <p:nvSpPr>
          <p:cNvPr id="3" name="Content Placeholder 2"/>
          <p:cNvSpPr>
            <a:spLocks noGrp="1"/>
          </p:cNvSpPr>
          <p:nvPr>
            <p:ph idx="1"/>
          </p:nvPr>
        </p:nvSpPr>
        <p:spPr/>
        <p:txBody>
          <a:bodyPr/>
          <a:lstStyle/>
          <a:p>
            <a:r>
              <a:rPr lang="en-US" dirty="0"/>
              <a:t>Adam Smith (1723–1790) idea that economies can be thought of as consisting of individual agents maximizing their own economic well-being.</a:t>
            </a:r>
          </a:p>
          <a:p>
            <a:r>
              <a:rPr lang="en-US" dirty="0"/>
              <a:t>Most people think of economics as being about money, but economists will say that they are really studying how people make choices that lead to preferred outcomes.</a:t>
            </a:r>
          </a:p>
          <a:p>
            <a:r>
              <a:rPr lang="en-US" dirty="0"/>
              <a:t>E.g. When McDonald’s offers a hamburger for a dollar, they are asserting that they would prefer the dollar and hoping that customers will prefer the hamburger.</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58</a:t>
            </a:fld>
            <a:endParaRPr lang="en-US"/>
          </a:p>
        </p:txBody>
      </p:sp>
    </p:spTree>
    <p:extLst>
      <p:ext uri="{BB962C8B-B14F-4D97-AF65-F5344CB8AC3E}">
        <p14:creationId xmlns:p14="http://schemas.microsoft.com/office/powerpoint/2010/main" val="1734340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839200" cy="6095999"/>
          </a:xfrm>
        </p:spPr>
        <p:txBody>
          <a:bodyPr/>
          <a:lstStyle/>
          <a:p>
            <a:r>
              <a:rPr lang="en-GB" dirty="0"/>
              <a:t>“Preferred outcomes” or utility.</a:t>
            </a:r>
          </a:p>
          <a:p>
            <a:r>
              <a:rPr lang="en-US" dirty="0"/>
              <a:t>Decision theory, provides a formal and complete framework for decisions (economic or otherwise) made under uncertainty. </a:t>
            </a:r>
          </a:p>
          <a:p>
            <a:r>
              <a:rPr lang="en-US" dirty="0"/>
              <a:t>Suitable for “large” economies where each agent need pay no attention to the actions of other agents as individuals. </a:t>
            </a:r>
          </a:p>
          <a:p>
            <a:r>
              <a:rPr lang="en-US" dirty="0"/>
              <a:t>For “small” economies, the situation is much more like a game: the actions of one player can significantly affect the utility of another (either positively or negatively).</a:t>
            </a:r>
          </a:p>
          <a:p>
            <a:r>
              <a:rPr lang="en-US" dirty="0"/>
              <a:t>GAME THEORY included the surprising result that, for some games, a rational agent should adopt policies that are (or least appear to be) randomized.</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59</a:t>
            </a:fld>
            <a:endParaRPr lang="en-US"/>
          </a:p>
        </p:txBody>
      </p:sp>
    </p:spTree>
    <p:extLst>
      <p:ext uri="{BB962C8B-B14F-4D97-AF65-F5344CB8AC3E}">
        <p14:creationId xmlns:p14="http://schemas.microsoft.com/office/powerpoint/2010/main" val="383980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D86BC-BEFF-7B65-02CF-3051F7159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C0C628-4CC6-23A6-ED19-5133AB9D97A2}"/>
              </a:ext>
            </a:extLst>
          </p:cNvPr>
          <p:cNvSpPr>
            <a:spLocks noGrp="1"/>
          </p:cNvSpPr>
          <p:nvPr>
            <p:ph idx="1"/>
          </p:nvPr>
        </p:nvSpPr>
        <p:spPr/>
        <p:txBody>
          <a:bodyPr/>
          <a:lstStyle/>
          <a:p>
            <a:r>
              <a:rPr lang="en-US" dirty="0"/>
              <a:t>Since Eve was created specifically to automate the early stages of drug design, she's capable of scanning over 10,000 compounds a day</a:t>
            </a:r>
          </a:p>
          <a:p>
            <a:endParaRPr lang="en-US" dirty="0"/>
          </a:p>
          <a:p>
            <a:r>
              <a:rPr lang="en-US" dirty="0"/>
              <a:t>Bringing in machine learning to make this process intelligent -- rather than just a 'brute force' approach</a:t>
            </a:r>
          </a:p>
          <a:p>
            <a:endParaRPr lang="en-US" dirty="0"/>
          </a:p>
          <a:p>
            <a:r>
              <a:rPr lang="en-US" dirty="0"/>
              <a:t>Eve exploits its artificial intelligence to learn from early successes in her screens and select compounds that have a high probability of being active against the chosen drug target</a:t>
            </a:r>
          </a:p>
        </p:txBody>
      </p:sp>
      <p:sp>
        <p:nvSpPr>
          <p:cNvPr id="4" name="Slide Number Placeholder 3">
            <a:extLst>
              <a:ext uri="{FF2B5EF4-FFF2-40B4-BE49-F238E27FC236}">
                <a16:creationId xmlns:a16="http://schemas.microsoft.com/office/drawing/2014/main" id="{72425FDF-6336-5F76-2B1B-54200DAE34B7}"/>
              </a:ext>
            </a:extLst>
          </p:cNvPr>
          <p:cNvSpPr>
            <a:spLocks noGrp="1"/>
          </p:cNvSpPr>
          <p:nvPr>
            <p:ph type="sldNum" sz="quarter" idx="12"/>
          </p:nvPr>
        </p:nvSpPr>
        <p:spPr/>
        <p:txBody>
          <a:bodyPr/>
          <a:lstStyle/>
          <a:p>
            <a:pPr>
              <a:defRPr/>
            </a:pPr>
            <a:fld id="{32C7C4F8-C15F-44B1-8719-C4B0BB76F013}" type="slidenum">
              <a:rPr lang="en-US" smtClean="0"/>
              <a:pPr>
                <a:defRPr/>
              </a:pPr>
              <a:t>6</a:t>
            </a:fld>
            <a:endParaRPr lang="en-US"/>
          </a:p>
        </p:txBody>
      </p:sp>
    </p:spTree>
    <p:extLst>
      <p:ext uri="{BB962C8B-B14F-4D97-AF65-F5344CB8AC3E}">
        <p14:creationId xmlns:p14="http://schemas.microsoft.com/office/powerpoint/2010/main" val="416507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839200" cy="6172199"/>
          </a:xfrm>
        </p:spPr>
        <p:txBody>
          <a:bodyPr/>
          <a:lstStyle/>
          <a:p>
            <a:r>
              <a:rPr lang="en-US" dirty="0"/>
              <a:t>Operations research: Payoffs from actions are not immediate but instead result from several actions taken in sequence.</a:t>
            </a:r>
          </a:p>
          <a:p>
            <a:r>
              <a:rPr lang="en-US" dirty="0"/>
              <a:t>The work of Richard Bellman (1957) formalized a class of sequential decision problems called Markov decision processes.</a:t>
            </a:r>
          </a:p>
          <a:p>
            <a:r>
              <a:rPr lang="en-US" dirty="0"/>
              <a:t>Herbert Simon (1916–2001): Satisficing—making decisions that are “good enough,” rather than laboriously calculating an optimal decision.</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60</a:t>
            </a:fld>
            <a:endParaRPr lang="en-US"/>
          </a:p>
        </p:txBody>
      </p:sp>
    </p:spTree>
    <p:extLst>
      <p:ext uri="{BB962C8B-B14F-4D97-AF65-F5344CB8AC3E}">
        <p14:creationId xmlns:p14="http://schemas.microsoft.com/office/powerpoint/2010/main" val="1830663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Neuroscience</a:t>
            </a:r>
            <a:endParaRPr lang="en-GB" dirty="0"/>
          </a:p>
        </p:txBody>
      </p:sp>
      <p:sp>
        <p:nvSpPr>
          <p:cNvPr id="3" name="Content Placeholder 2"/>
          <p:cNvSpPr>
            <a:spLocks noGrp="1"/>
          </p:cNvSpPr>
          <p:nvPr>
            <p:ph idx="1"/>
          </p:nvPr>
        </p:nvSpPr>
        <p:spPr/>
        <p:txBody>
          <a:bodyPr/>
          <a:lstStyle/>
          <a:p>
            <a:r>
              <a:rPr lang="en-US" dirty="0"/>
              <a:t>How do brains process information?</a:t>
            </a:r>
          </a:p>
          <a:p>
            <a:r>
              <a:rPr lang="en-US" dirty="0"/>
              <a:t>Still, it was not until the middle of the 18th century that the brain was widely recognized as the seat of consciousness. Before then, candidate locations included the heart and the spleen.</a:t>
            </a:r>
          </a:p>
          <a:p>
            <a:r>
              <a:rPr lang="en-GB" dirty="0"/>
              <a:t>John Searle (1992), brains cause minds.</a:t>
            </a:r>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61</a:t>
            </a:fld>
            <a:endParaRPr lang="en-US"/>
          </a:p>
        </p:txBody>
      </p:sp>
    </p:spTree>
    <p:extLst>
      <p:ext uri="{BB962C8B-B14F-4D97-AF65-F5344CB8AC3E}">
        <p14:creationId xmlns:p14="http://schemas.microsoft.com/office/powerpoint/2010/main" val="2592937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b="1" dirty="0"/>
              <a:t>Singularity</a:t>
            </a:r>
            <a:r>
              <a:rPr lang="en-US" dirty="0"/>
              <a:t> at which computers reach a superhuman level of performance.</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609600"/>
            <a:ext cx="779651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6868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914400"/>
          </a:xfrm>
        </p:spPr>
        <p:txBody>
          <a:bodyPr/>
          <a:lstStyle/>
          <a:p>
            <a:r>
              <a:rPr lang="en-US" dirty="0"/>
              <a:t>Psychology</a:t>
            </a:r>
            <a:endParaRPr lang="en-GB" dirty="0"/>
          </a:p>
        </p:txBody>
      </p:sp>
      <p:sp>
        <p:nvSpPr>
          <p:cNvPr id="3" name="Content Placeholder 2"/>
          <p:cNvSpPr>
            <a:spLocks noGrp="1"/>
          </p:cNvSpPr>
          <p:nvPr>
            <p:ph idx="1"/>
          </p:nvPr>
        </p:nvSpPr>
        <p:spPr>
          <a:xfrm>
            <a:off x="152400" y="838200"/>
            <a:ext cx="8839200" cy="5638799"/>
          </a:xfrm>
        </p:spPr>
        <p:txBody>
          <a:bodyPr/>
          <a:lstStyle/>
          <a:p>
            <a:r>
              <a:rPr lang="en-US" sz="2400" dirty="0"/>
              <a:t>How do humans and animals think and act?</a:t>
            </a:r>
          </a:p>
          <a:p>
            <a:r>
              <a:rPr lang="en-US" sz="2400" dirty="0"/>
              <a:t>In 1879, Wundt opened the first laboratory of experimental psychology.</a:t>
            </a:r>
          </a:p>
          <a:p>
            <a:r>
              <a:rPr lang="en-US" sz="2400" dirty="0"/>
              <a:t>Wundt insisted on carefully controlled experiments in which his workers would perform a perceptual or associative task while introspecting on their thought processes.</a:t>
            </a:r>
          </a:p>
          <a:p>
            <a:r>
              <a:rPr lang="en-US" sz="2400" dirty="0"/>
              <a:t>The careful controls went a long way toward making psychology a science, but the subjective nature of the data made it unlikely that an experimenter would ever disconfirm his or her own theories.</a:t>
            </a:r>
          </a:p>
          <a:p>
            <a:r>
              <a:rPr lang="en-US" sz="2400" dirty="0"/>
              <a:t>Studying of animal behavior, on the other hand, lacked introspective data and developed an objective methodology.</a:t>
            </a:r>
            <a:endParaRPr lang="en-GB" sz="2400"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63</a:t>
            </a:fld>
            <a:endParaRPr lang="en-US"/>
          </a:p>
        </p:txBody>
      </p:sp>
    </p:spTree>
    <p:extLst>
      <p:ext uri="{BB962C8B-B14F-4D97-AF65-F5344CB8AC3E}">
        <p14:creationId xmlns:p14="http://schemas.microsoft.com/office/powerpoint/2010/main" val="2208301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248399"/>
          </a:xfrm>
        </p:spPr>
        <p:txBody>
          <a:bodyPr/>
          <a:lstStyle/>
          <a:p>
            <a:r>
              <a:rPr lang="en-US" dirty="0"/>
              <a:t>Behaviorism: introspection could not provide reliable evidence. Only objective measures of the percepts (or stimulus) given to an animal and its resulting actions (or response).</a:t>
            </a:r>
          </a:p>
          <a:p>
            <a:r>
              <a:rPr lang="en-US" dirty="0"/>
              <a:t>Cognitive psychology: Brain as an information-processing device.</a:t>
            </a:r>
          </a:p>
          <a:p>
            <a:r>
              <a:rPr lang="en-US" dirty="0"/>
              <a:t>Kenneth </a:t>
            </a:r>
            <a:r>
              <a:rPr lang="en-US" dirty="0" err="1"/>
              <a:t>Craik</a:t>
            </a:r>
            <a:r>
              <a:rPr lang="en-US" dirty="0"/>
              <a:t> specified the three key steps of a knowledge-based agent:</a:t>
            </a:r>
          </a:p>
          <a:p>
            <a:r>
              <a:rPr lang="en-US" dirty="0"/>
              <a:t>(1) the stimulus must be translated into an internal representation, </a:t>
            </a:r>
          </a:p>
          <a:p>
            <a:r>
              <a:rPr lang="en-US" dirty="0"/>
              <a:t>(2) the representation is manipulated by cognitive processes to derive new internal representations, and </a:t>
            </a:r>
          </a:p>
          <a:p>
            <a:r>
              <a:rPr lang="en-US" dirty="0"/>
              <a:t>(3) these are in turn retranslated back into action.</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64</a:t>
            </a:fld>
            <a:endParaRPr lang="en-US"/>
          </a:p>
        </p:txBody>
      </p:sp>
    </p:spTree>
    <p:extLst>
      <p:ext uri="{BB962C8B-B14F-4D97-AF65-F5344CB8AC3E}">
        <p14:creationId xmlns:p14="http://schemas.microsoft.com/office/powerpoint/2010/main" val="3553840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Engineering</a:t>
            </a:r>
            <a:endParaRPr lang="en-GB" dirty="0"/>
          </a:p>
        </p:txBody>
      </p:sp>
      <p:sp>
        <p:nvSpPr>
          <p:cNvPr id="3" name="Content Placeholder 2"/>
          <p:cNvSpPr>
            <a:spLocks noGrp="1"/>
          </p:cNvSpPr>
          <p:nvPr>
            <p:ph idx="1"/>
          </p:nvPr>
        </p:nvSpPr>
        <p:spPr/>
        <p:txBody>
          <a:bodyPr/>
          <a:lstStyle/>
          <a:p>
            <a:r>
              <a:rPr lang="en-US" dirty="0"/>
              <a:t>How can we build an efficient computer?</a:t>
            </a:r>
          </a:p>
          <a:p>
            <a:r>
              <a:rPr lang="en-US" dirty="0"/>
              <a:t>The first operational computer was the electromechanical Heath Robinson, built in 1940 by Alan Turing’s team for a single purpose: deciphering German messages.</a:t>
            </a:r>
          </a:p>
          <a:p>
            <a:r>
              <a:rPr lang="en-US" dirty="0"/>
              <a:t>The first operational computer was the electromechanical Heath Robinson, built in 1940 by Alan Turing’s team for a single purpose: deciphering German messages.</a:t>
            </a:r>
          </a:p>
          <a:p>
            <a:r>
              <a:rPr lang="en-US" dirty="0"/>
              <a:t>The first operational programmable computer was the Z-3, the invention of </a:t>
            </a:r>
            <a:r>
              <a:rPr lang="en-US" dirty="0" err="1"/>
              <a:t>Konrad</a:t>
            </a:r>
            <a:r>
              <a:rPr lang="en-US" dirty="0"/>
              <a:t> </a:t>
            </a:r>
            <a:r>
              <a:rPr lang="en-US" dirty="0" err="1"/>
              <a:t>Zuse</a:t>
            </a:r>
            <a:r>
              <a:rPr lang="en-US" dirty="0"/>
              <a:t> in Germany in 1941.</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65</a:t>
            </a:fld>
            <a:endParaRPr lang="en-US"/>
          </a:p>
        </p:txBody>
      </p:sp>
    </p:spTree>
    <p:extLst>
      <p:ext uri="{BB962C8B-B14F-4D97-AF65-F5344CB8AC3E}">
        <p14:creationId xmlns:p14="http://schemas.microsoft.com/office/powerpoint/2010/main" val="1216902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 theory and cybernetics</a:t>
            </a:r>
          </a:p>
        </p:txBody>
      </p:sp>
      <p:sp>
        <p:nvSpPr>
          <p:cNvPr id="3" name="Content Placeholder 2"/>
          <p:cNvSpPr>
            <a:spLocks noGrp="1"/>
          </p:cNvSpPr>
          <p:nvPr>
            <p:ph idx="1"/>
          </p:nvPr>
        </p:nvSpPr>
        <p:spPr/>
        <p:txBody>
          <a:bodyPr/>
          <a:lstStyle/>
          <a:p>
            <a:r>
              <a:rPr lang="en-US" dirty="0"/>
              <a:t>How can artifacts operate under their own control?</a:t>
            </a:r>
          </a:p>
          <a:p>
            <a:r>
              <a:rPr lang="en-US" dirty="0" err="1"/>
              <a:t>Ktesibios</a:t>
            </a:r>
            <a:r>
              <a:rPr lang="en-US" dirty="0"/>
              <a:t> of Alexandria (c. 250 B.C.) built the first self-controlling machine: a water clock with a regulator that maintained a constant flow rate. This invention changed the definition of what an artifact could do.</a:t>
            </a:r>
          </a:p>
          <a:p>
            <a:r>
              <a:rPr lang="en-US" dirty="0"/>
              <a:t>Control theory: purposive behavior as arising from a regulatory mechanism trying to minimize “error”—the difference between current state and goal state.</a:t>
            </a:r>
          </a:p>
          <a:p>
            <a:r>
              <a:rPr lang="en-US" dirty="0"/>
              <a:t>Homeostatic devices containing appropriate feedback loops to achieve stable adaptive behavior.</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66</a:t>
            </a:fld>
            <a:endParaRPr lang="en-US"/>
          </a:p>
        </p:txBody>
      </p:sp>
    </p:spTree>
    <p:extLst>
      <p:ext uri="{BB962C8B-B14F-4D97-AF65-F5344CB8AC3E}">
        <p14:creationId xmlns:p14="http://schemas.microsoft.com/office/powerpoint/2010/main" val="4294121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dirty="0"/>
              <a:t>Stochastic optimal control, has as its goal the design of systems that maximize an objective function over time.</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67</a:t>
            </a:fld>
            <a:endParaRPr lang="en-US"/>
          </a:p>
        </p:txBody>
      </p:sp>
    </p:spTree>
    <p:extLst>
      <p:ext uri="{BB962C8B-B14F-4D97-AF65-F5344CB8AC3E}">
        <p14:creationId xmlns:p14="http://schemas.microsoft.com/office/powerpoint/2010/main" val="393594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Linguistics</a:t>
            </a:r>
            <a:endParaRPr lang="en-GB" dirty="0"/>
          </a:p>
        </p:txBody>
      </p:sp>
      <p:sp>
        <p:nvSpPr>
          <p:cNvPr id="3" name="Content Placeholder 2"/>
          <p:cNvSpPr>
            <a:spLocks noGrp="1"/>
          </p:cNvSpPr>
          <p:nvPr>
            <p:ph idx="1"/>
          </p:nvPr>
        </p:nvSpPr>
        <p:spPr/>
        <p:txBody>
          <a:bodyPr/>
          <a:lstStyle/>
          <a:p>
            <a:r>
              <a:rPr lang="en-US" dirty="0"/>
              <a:t>How does language relate to thought?</a:t>
            </a:r>
          </a:p>
          <a:p>
            <a:r>
              <a:rPr lang="en-US" dirty="0"/>
              <a:t>Computational linguistics or natural language processing.</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68</a:t>
            </a:fld>
            <a:endParaRPr lang="en-US"/>
          </a:p>
        </p:txBody>
      </p:sp>
    </p:spTree>
    <p:extLst>
      <p:ext uri="{BB962C8B-B14F-4D97-AF65-F5344CB8AC3E}">
        <p14:creationId xmlns:p14="http://schemas.microsoft.com/office/powerpoint/2010/main" val="1904981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AI</a:t>
            </a:r>
            <a:endParaRPr lang="en-GB" dirty="0"/>
          </a:p>
        </p:txBody>
      </p:sp>
      <p:sp>
        <p:nvSpPr>
          <p:cNvPr id="3" name="Content Placeholder 2"/>
          <p:cNvSpPr>
            <a:spLocks noGrp="1"/>
          </p:cNvSpPr>
          <p:nvPr>
            <p:ph idx="1"/>
          </p:nvPr>
        </p:nvSpPr>
        <p:spPr/>
        <p:txBody>
          <a:bodyPr/>
          <a:lstStyle/>
          <a:p>
            <a:r>
              <a:rPr lang="en-US" sz="2400" dirty="0"/>
              <a:t>1.3.1 The gestation of artificial intelligence (1943–1955)</a:t>
            </a:r>
          </a:p>
          <a:p>
            <a:r>
              <a:rPr lang="en-US" sz="2400" dirty="0"/>
              <a:t>1.3.2 The birth of artificial intelligence (1956)</a:t>
            </a:r>
          </a:p>
          <a:p>
            <a:r>
              <a:rPr lang="en-US" sz="2400" dirty="0"/>
              <a:t>1.3.3 Early enthusiasm, great expectations (1952–1969)</a:t>
            </a:r>
          </a:p>
          <a:p>
            <a:r>
              <a:rPr lang="en-US" sz="2400" dirty="0"/>
              <a:t>1.3.4 A dose of reality (1966–1973)</a:t>
            </a:r>
          </a:p>
          <a:p>
            <a:r>
              <a:rPr lang="en-US" sz="2400" dirty="0"/>
              <a:t>1.3.5 Knowledge-based systems: The key to power? (1969–1979)</a:t>
            </a:r>
          </a:p>
          <a:p>
            <a:r>
              <a:rPr lang="en-US" sz="2400" dirty="0"/>
              <a:t>1.3.6 AI becomes an industry (1980–present)</a:t>
            </a:r>
          </a:p>
          <a:p>
            <a:r>
              <a:rPr lang="en-US" sz="2400" dirty="0"/>
              <a:t>1.3.7 The return of neural networks (1986–present)</a:t>
            </a:r>
          </a:p>
          <a:p>
            <a:r>
              <a:rPr lang="en-US" sz="2400" dirty="0"/>
              <a:t>1.3.8 AI adopts the scientific method (1987–present)</a:t>
            </a:r>
          </a:p>
          <a:p>
            <a:r>
              <a:rPr lang="en-US" sz="2400" dirty="0"/>
              <a:t>1.3.9 The emergence of intelligent agents (1995–present)</a:t>
            </a:r>
          </a:p>
          <a:p>
            <a:r>
              <a:rPr lang="en-US" sz="2400" dirty="0"/>
              <a:t>1.3.10 The availability of very large data sets (2001–present)</a:t>
            </a:r>
            <a:endParaRPr lang="en-GB" sz="2400" dirty="0"/>
          </a:p>
          <a:p>
            <a:endParaRPr lang="en-GB" sz="2400"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69</a:t>
            </a:fld>
            <a:endParaRPr lang="en-US"/>
          </a:p>
        </p:txBody>
      </p:sp>
    </p:spTree>
    <p:extLst>
      <p:ext uri="{BB962C8B-B14F-4D97-AF65-F5344CB8AC3E}">
        <p14:creationId xmlns:p14="http://schemas.microsoft.com/office/powerpoint/2010/main" val="149297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0F6B85-C716-4887-88D2-D969F4C58B98}"/>
              </a:ext>
            </a:extLst>
          </p:cNvPr>
          <p:cNvSpPr>
            <a:spLocks noGrp="1"/>
          </p:cNvSpPr>
          <p:nvPr>
            <p:ph idx="1"/>
          </p:nvPr>
        </p:nvSpPr>
        <p:spPr>
          <a:xfrm>
            <a:off x="507206" y="355601"/>
            <a:ext cx="8065294" cy="6231466"/>
          </a:xfrm>
        </p:spPr>
        <p:txBody>
          <a:bodyPr>
            <a:normAutofit lnSpcReduction="10000"/>
          </a:bodyPr>
          <a:lstStyle/>
          <a:p>
            <a:r>
              <a:rPr lang="en-US" sz="2800" dirty="0"/>
              <a:t>"Eve's science mission is focused on tropical and orphan diseases, which kill millions and infect millions more each year.  </a:t>
            </a:r>
          </a:p>
          <a:p>
            <a:r>
              <a:rPr lang="en-US" sz="2800" dirty="0"/>
              <a:t>You start at the beginning of your [compound] library and continue until the end, then stop.  So it’s not a very intelligent process. The robotics doesn’t learn anything as it goes along, even if it’s tested a million compounds, it still doesn’t have any expectation of what will happen next when it tests a new compound.</a:t>
            </a:r>
          </a:p>
          <a:p>
            <a:r>
              <a:rPr lang="en-US" sz="2800" dirty="0"/>
              <a:t>The robot learns as it tests, King explained, “so that it can then [eliminate] the compounds which are unlikely to be good and only test the compounds which it has a high probability of being good.”</a:t>
            </a:r>
          </a:p>
        </p:txBody>
      </p:sp>
    </p:spTree>
    <p:extLst>
      <p:ext uri="{BB962C8B-B14F-4D97-AF65-F5344CB8AC3E}">
        <p14:creationId xmlns:p14="http://schemas.microsoft.com/office/powerpoint/2010/main" val="63647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History of AI (1943–1955)</a:t>
            </a:r>
          </a:p>
        </p:txBody>
      </p:sp>
      <p:sp>
        <p:nvSpPr>
          <p:cNvPr id="6147" name="Rectangle 3"/>
          <p:cNvSpPr>
            <a:spLocks noGrp="1" noChangeArrowheads="1"/>
          </p:cNvSpPr>
          <p:nvPr>
            <p:ph type="body" idx="1"/>
          </p:nvPr>
        </p:nvSpPr>
        <p:spPr>
          <a:xfrm>
            <a:off x="457200" y="1219200"/>
            <a:ext cx="8229600" cy="4937125"/>
          </a:xfrm>
        </p:spPr>
        <p:txBody>
          <a:bodyPr/>
          <a:lstStyle/>
          <a:p>
            <a:pPr eaLnBrk="1" hangingPunct="1">
              <a:lnSpc>
                <a:spcPct val="90000"/>
              </a:lnSpc>
            </a:pPr>
            <a:r>
              <a:rPr lang="en-GB" sz="2400" dirty="0"/>
              <a:t>1943: Warren Mc </a:t>
            </a:r>
            <a:r>
              <a:rPr lang="en-GB" sz="2400" dirty="0" err="1"/>
              <a:t>Culloch</a:t>
            </a:r>
            <a:r>
              <a:rPr lang="en-GB" sz="2400" dirty="0"/>
              <a:t> and Walter Pitts: a model of artificial </a:t>
            </a:r>
            <a:r>
              <a:rPr lang="en-GB" sz="2400" dirty="0" err="1"/>
              <a:t>boolean</a:t>
            </a:r>
            <a:r>
              <a:rPr lang="en-GB" sz="2400" dirty="0"/>
              <a:t> neurons to perform computations</a:t>
            </a:r>
          </a:p>
          <a:p>
            <a:pPr lvl="1" eaLnBrk="1" hangingPunct="1">
              <a:lnSpc>
                <a:spcPct val="90000"/>
              </a:lnSpc>
            </a:pPr>
            <a:r>
              <a:rPr lang="en-GB" sz="2000" dirty="0"/>
              <a:t>First steps toward connectionist computation and learning (</a:t>
            </a:r>
            <a:r>
              <a:rPr lang="en-GB" sz="2000" dirty="0" err="1"/>
              <a:t>Hebbian</a:t>
            </a:r>
            <a:r>
              <a:rPr lang="en-GB" sz="2000" dirty="0"/>
              <a:t> learning)</a:t>
            </a:r>
          </a:p>
          <a:p>
            <a:pPr lvl="1" eaLnBrk="1" hangingPunct="1">
              <a:lnSpc>
                <a:spcPct val="90000"/>
              </a:lnSpc>
            </a:pPr>
            <a:r>
              <a:rPr lang="en-GB" sz="2000" dirty="0"/>
              <a:t>Marvin </a:t>
            </a:r>
            <a:r>
              <a:rPr lang="en-GB" sz="2000" dirty="0" err="1"/>
              <a:t>Minsky</a:t>
            </a:r>
            <a:r>
              <a:rPr lang="en-GB" sz="2000" dirty="0"/>
              <a:t> and Dean Edmonds (1951) constructed the first neural network computer</a:t>
            </a:r>
            <a:endParaRPr lang="en-GB" sz="2800" dirty="0"/>
          </a:p>
          <a:p>
            <a:pPr lvl="2"/>
            <a:r>
              <a:rPr lang="en-GB" sz="1800" dirty="0"/>
              <a:t>Made out of 3000 vacuum tubes and a surplus automatic pilot mechanism from a B-24 bomber</a:t>
            </a:r>
          </a:p>
          <a:p>
            <a:pPr lvl="2"/>
            <a:r>
              <a:rPr lang="en-GB" sz="1800" dirty="0"/>
              <a:t>Simulated a network of 40 neurons</a:t>
            </a:r>
            <a:endParaRPr lang="en-GB" sz="1000" dirty="0"/>
          </a:p>
          <a:p>
            <a:pPr lvl="2" eaLnBrk="1" hangingPunct="1">
              <a:lnSpc>
                <a:spcPct val="90000"/>
              </a:lnSpc>
            </a:pPr>
            <a:endParaRPr lang="en-GB" sz="1700" dirty="0"/>
          </a:p>
          <a:p>
            <a:pPr eaLnBrk="1" hangingPunct="1">
              <a:lnSpc>
                <a:spcPct val="90000"/>
              </a:lnSpc>
            </a:pPr>
            <a:r>
              <a:rPr lang="en-GB" sz="2400" dirty="0"/>
              <a:t>1950: Alan Turing’s </a:t>
            </a:r>
            <a:r>
              <a:rPr lang="en-GB" sz="2400" i="1" dirty="0"/>
              <a:t>Computing Machinery and Intelligence</a:t>
            </a:r>
            <a:endParaRPr lang="en-GB" sz="2400" dirty="0"/>
          </a:p>
          <a:p>
            <a:pPr lvl="1" eaLnBrk="1" hangingPunct="1">
              <a:lnSpc>
                <a:spcPct val="90000"/>
              </a:lnSpc>
            </a:pPr>
            <a:r>
              <a:rPr lang="en-GB" sz="2000" dirty="0"/>
              <a:t>First complete vision of AI</a:t>
            </a:r>
          </a:p>
          <a:p>
            <a:pPr lvl="1" eaLnBrk="1" hangingPunct="1">
              <a:lnSpc>
                <a:spcPct val="90000"/>
              </a:lnSpc>
            </a:pPr>
            <a:r>
              <a:rPr lang="en-GB" sz="2000" dirty="0"/>
              <a:t>Anticipated all major arguments against AI in following 50 years</a:t>
            </a:r>
          </a:p>
        </p:txBody>
      </p:sp>
    </p:spTree>
    <p:extLst>
      <p:ext uri="{BB962C8B-B14F-4D97-AF65-F5344CB8AC3E}">
        <p14:creationId xmlns:p14="http://schemas.microsoft.com/office/powerpoint/2010/main" val="36365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10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1000"/>
                                        <p:tgtEl>
                                          <p:spTgt spid="61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1000"/>
                                        <p:tgtEl>
                                          <p:spTgt spid="614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47">
                                            <p:txEl>
                                              <p:pRg st="3" end="3"/>
                                            </p:txEl>
                                          </p:spTgt>
                                        </p:tgtEl>
                                        <p:attrNameLst>
                                          <p:attrName>style.visibility</p:attrName>
                                        </p:attrNameLst>
                                      </p:cBhvr>
                                      <p:to>
                                        <p:strVal val="visible"/>
                                      </p:to>
                                    </p:set>
                                    <p:animEffect transition="in" filter="fade">
                                      <p:cBhvr>
                                        <p:cTn id="16" dur="1000"/>
                                        <p:tgtEl>
                                          <p:spTgt spid="614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Effect transition="in" filter="fade">
                                      <p:cBhvr>
                                        <p:cTn id="19" dur="1000"/>
                                        <p:tgtEl>
                                          <p:spTgt spid="614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47">
                                            <p:txEl>
                                              <p:pRg st="6" end="6"/>
                                            </p:txEl>
                                          </p:spTgt>
                                        </p:tgtEl>
                                        <p:attrNameLst>
                                          <p:attrName>style.visibility</p:attrName>
                                        </p:attrNameLst>
                                      </p:cBhvr>
                                      <p:to>
                                        <p:strVal val="visible"/>
                                      </p:to>
                                    </p:set>
                                    <p:animEffect transition="in" filter="fade">
                                      <p:cBhvr>
                                        <p:cTn id="24" dur="1000"/>
                                        <p:tgtEl>
                                          <p:spTgt spid="614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147">
                                            <p:txEl>
                                              <p:pRg st="7" end="7"/>
                                            </p:txEl>
                                          </p:spTgt>
                                        </p:tgtEl>
                                        <p:attrNameLst>
                                          <p:attrName>style.visibility</p:attrName>
                                        </p:attrNameLst>
                                      </p:cBhvr>
                                      <p:to>
                                        <p:strVal val="visible"/>
                                      </p:to>
                                    </p:set>
                                    <p:animEffect transition="in" filter="fade">
                                      <p:cBhvr>
                                        <p:cTn id="27" dur="1000"/>
                                        <p:tgtEl>
                                          <p:spTgt spid="614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147">
                                            <p:txEl>
                                              <p:pRg st="8" end="8"/>
                                            </p:txEl>
                                          </p:spTgt>
                                        </p:tgtEl>
                                        <p:attrNameLst>
                                          <p:attrName>style.visibility</p:attrName>
                                        </p:attrNameLst>
                                      </p:cBhvr>
                                      <p:to>
                                        <p:strVal val="visible"/>
                                      </p:to>
                                    </p:set>
                                    <p:animEffect transition="in" filter="fade">
                                      <p:cBhvr>
                                        <p:cTn id="30" dur="1000"/>
                                        <p:tgtEl>
                                          <p:spTgt spid="61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dirty="0"/>
              <a:t>History of AI</a:t>
            </a:r>
          </a:p>
        </p:txBody>
      </p:sp>
      <p:sp>
        <p:nvSpPr>
          <p:cNvPr id="7171" name="Rectangle 3"/>
          <p:cNvSpPr>
            <a:spLocks noGrp="1" noChangeArrowheads="1"/>
          </p:cNvSpPr>
          <p:nvPr>
            <p:ph type="body" idx="1"/>
          </p:nvPr>
        </p:nvSpPr>
        <p:spPr>
          <a:xfrm>
            <a:off x="381000" y="838200"/>
            <a:ext cx="8229600" cy="4937125"/>
          </a:xfrm>
        </p:spPr>
        <p:txBody>
          <a:bodyPr/>
          <a:lstStyle/>
          <a:p>
            <a:pPr eaLnBrk="1" hangingPunct="1">
              <a:lnSpc>
                <a:spcPct val="80000"/>
              </a:lnSpc>
            </a:pPr>
            <a:r>
              <a:rPr lang="en-GB" sz="2400" dirty="0"/>
              <a:t>1956: Dartmouth Workshop (Birth of AI)</a:t>
            </a:r>
          </a:p>
          <a:p>
            <a:pPr lvl="1" eaLnBrk="1" hangingPunct="1">
              <a:lnSpc>
                <a:spcPct val="80000"/>
              </a:lnSpc>
            </a:pPr>
            <a:r>
              <a:rPr lang="en-US" sz="2000" dirty="0"/>
              <a:t>John McCarthy, </a:t>
            </a:r>
            <a:r>
              <a:rPr lang="en-US" sz="2000" dirty="0" err="1"/>
              <a:t>Minsky</a:t>
            </a:r>
            <a:r>
              <a:rPr lang="en-US" sz="2000" dirty="0"/>
              <a:t>, Claude Shannon, and Nathaniel Rochester organized a two-month workshop at Dartmouth in the summer of 1956.</a:t>
            </a:r>
            <a:endParaRPr lang="en-GB" sz="2000" dirty="0"/>
          </a:p>
          <a:p>
            <a:pPr lvl="1" eaLnBrk="1" hangingPunct="1">
              <a:lnSpc>
                <a:spcPct val="80000"/>
              </a:lnSpc>
            </a:pPr>
            <a:r>
              <a:rPr lang="en-GB" sz="2000" dirty="0"/>
              <a:t>Brings together top minds on automata theory, neural nets and the study of intelligence</a:t>
            </a:r>
          </a:p>
          <a:p>
            <a:pPr lvl="1" eaLnBrk="1" hangingPunct="1">
              <a:lnSpc>
                <a:spcPct val="80000"/>
              </a:lnSpc>
            </a:pPr>
            <a:r>
              <a:rPr lang="en-GB" sz="2000" dirty="0"/>
              <a:t>Allen Newell and Herbert Simon: the logic theorist (first non-numerical thinking program used for theorem proving)</a:t>
            </a:r>
          </a:p>
          <a:p>
            <a:pPr lvl="2" eaLnBrk="1" hangingPunct="1">
              <a:lnSpc>
                <a:spcPct val="80000"/>
              </a:lnSpc>
            </a:pPr>
            <a:r>
              <a:rPr lang="en-GB" sz="1800" dirty="0"/>
              <a:t>Proved 38 of the first 52 theorems in Principia </a:t>
            </a:r>
            <a:r>
              <a:rPr lang="en-GB" sz="1800" dirty="0" err="1"/>
              <a:t>Mathematica</a:t>
            </a:r>
            <a:r>
              <a:rPr lang="en-GB" sz="1800" dirty="0"/>
              <a:t>, found more elegant proofs for some</a:t>
            </a:r>
          </a:p>
          <a:p>
            <a:pPr lvl="1" eaLnBrk="1" hangingPunct="1">
              <a:lnSpc>
                <a:spcPct val="80000"/>
              </a:lnSpc>
            </a:pPr>
            <a:r>
              <a:rPr lang="en-GB" sz="2000" dirty="0"/>
              <a:t>For the next 20 years the field was dominated by these participants</a:t>
            </a:r>
          </a:p>
          <a:p>
            <a:pPr lvl="2" eaLnBrk="1" hangingPunct="1">
              <a:lnSpc>
                <a:spcPct val="80000"/>
              </a:lnSpc>
            </a:pPr>
            <a:endParaRPr lang="en-GB" sz="1700" dirty="0"/>
          </a:p>
          <a:p>
            <a:pPr eaLnBrk="1" hangingPunct="1">
              <a:lnSpc>
                <a:spcPct val="80000"/>
              </a:lnSpc>
            </a:pPr>
            <a:r>
              <a:rPr lang="en-GB" sz="2400" dirty="0"/>
              <a:t>1952-1969</a:t>
            </a:r>
            <a:endParaRPr lang="en-GB" sz="2000" dirty="0"/>
          </a:p>
          <a:p>
            <a:pPr lvl="1" eaLnBrk="1" hangingPunct="1">
              <a:lnSpc>
                <a:spcPct val="80000"/>
              </a:lnSpc>
            </a:pPr>
            <a:r>
              <a:rPr lang="en-GB" sz="2000" dirty="0"/>
              <a:t>Newell and Simon introduced the General Problem Solver: imitation of human problem-solving</a:t>
            </a:r>
          </a:p>
          <a:p>
            <a:pPr lvl="1" eaLnBrk="1" hangingPunct="1">
              <a:lnSpc>
                <a:spcPct val="80000"/>
              </a:lnSpc>
            </a:pPr>
            <a:r>
              <a:rPr lang="en-GB" sz="2000" dirty="0"/>
              <a:t>Arthur Samuel investigated game playing (checkers) with great success</a:t>
            </a:r>
          </a:p>
          <a:p>
            <a:pPr lvl="1" eaLnBrk="1" hangingPunct="1">
              <a:lnSpc>
                <a:spcPct val="80000"/>
              </a:lnSpc>
            </a:pPr>
            <a:r>
              <a:rPr lang="en-GB" sz="2000" dirty="0"/>
              <a:t>John McCarthy (inventor of Lisp)</a:t>
            </a:r>
          </a:p>
          <a:p>
            <a:pPr lvl="2" eaLnBrk="1" hangingPunct="1">
              <a:lnSpc>
                <a:spcPct val="80000"/>
              </a:lnSpc>
            </a:pPr>
            <a:r>
              <a:rPr lang="en-GB" sz="1800" dirty="0"/>
              <a:t>Logic oriented, Advice Taker (separation between knowledge and reasoning)</a:t>
            </a:r>
          </a:p>
        </p:txBody>
      </p:sp>
    </p:spTree>
    <p:extLst>
      <p:ext uri="{BB962C8B-B14F-4D97-AF65-F5344CB8AC3E}">
        <p14:creationId xmlns:p14="http://schemas.microsoft.com/office/powerpoint/2010/main" val="6622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10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fade">
                                      <p:cBhvr>
                                        <p:cTn id="12" dur="1000"/>
                                        <p:tgtEl>
                                          <p:spTgt spid="717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animEffect transition="in" filter="fade">
                                      <p:cBhvr>
                                        <p:cTn id="15" dur="1000"/>
                                        <p:tgtEl>
                                          <p:spTgt spid="717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1">
                                            <p:txEl>
                                              <p:pRg st="3" end="3"/>
                                            </p:txEl>
                                          </p:spTgt>
                                        </p:tgtEl>
                                        <p:attrNameLst>
                                          <p:attrName>style.visibility</p:attrName>
                                        </p:attrNameLst>
                                      </p:cBhvr>
                                      <p:to>
                                        <p:strVal val="visible"/>
                                      </p:to>
                                    </p:set>
                                    <p:animEffect transition="in" filter="fade">
                                      <p:cBhvr>
                                        <p:cTn id="18" dur="1000"/>
                                        <p:tgtEl>
                                          <p:spTgt spid="717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171">
                                            <p:txEl>
                                              <p:pRg st="4" end="4"/>
                                            </p:txEl>
                                          </p:spTgt>
                                        </p:tgtEl>
                                        <p:attrNameLst>
                                          <p:attrName>style.visibility</p:attrName>
                                        </p:attrNameLst>
                                      </p:cBhvr>
                                      <p:to>
                                        <p:strVal val="visible"/>
                                      </p:to>
                                    </p:set>
                                    <p:animEffect transition="in" filter="fade">
                                      <p:cBhvr>
                                        <p:cTn id="21" dur="1000"/>
                                        <p:tgtEl>
                                          <p:spTgt spid="717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171">
                                            <p:txEl>
                                              <p:pRg st="5" end="5"/>
                                            </p:txEl>
                                          </p:spTgt>
                                        </p:tgtEl>
                                        <p:attrNameLst>
                                          <p:attrName>style.visibility</p:attrName>
                                        </p:attrNameLst>
                                      </p:cBhvr>
                                      <p:to>
                                        <p:strVal val="visible"/>
                                      </p:to>
                                    </p:set>
                                    <p:animEffect transition="in" filter="fade">
                                      <p:cBhvr>
                                        <p:cTn id="24" dur="1000"/>
                                        <p:tgtEl>
                                          <p:spTgt spid="717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171">
                                            <p:txEl>
                                              <p:pRg st="7" end="7"/>
                                            </p:txEl>
                                          </p:spTgt>
                                        </p:tgtEl>
                                        <p:attrNameLst>
                                          <p:attrName>style.visibility</p:attrName>
                                        </p:attrNameLst>
                                      </p:cBhvr>
                                      <p:to>
                                        <p:strVal val="visible"/>
                                      </p:to>
                                    </p:set>
                                    <p:animEffect transition="in" filter="fade">
                                      <p:cBhvr>
                                        <p:cTn id="29" dur="1000"/>
                                        <p:tgtEl>
                                          <p:spTgt spid="7171">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171">
                                            <p:txEl>
                                              <p:pRg st="8" end="8"/>
                                            </p:txEl>
                                          </p:spTgt>
                                        </p:tgtEl>
                                        <p:attrNameLst>
                                          <p:attrName>style.visibility</p:attrName>
                                        </p:attrNameLst>
                                      </p:cBhvr>
                                      <p:to>
                                        <p:strVal val="visible"/>
                                      </p:to>
                                    </p:set>
                                    <p:animEffect transition="in" filter="fade">
                                      <p:cBhvr>
                                        <p:cTn id="32" dur="1000"/>
                                        <p:tgtEl>
                                          <p:spTgt spid="7171">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171">
                                            <p:txEl>
                                              <p:pRg st="9" end="9"/>
                                            </p:txEl>
                                          </p:spTgt>
                                        </p:tgtEl>
                                        <p:attrNameLst>
                                          <p:attrName>style.visibility</p:attrName>
                                        </p:attrNameLst>
                                      </p:cBhvr>
                                      <p:to>
                                        <p:strVal val="visible"/>
                                      </p:to>
                                    </p:set>
                                    <p:animEffect transition="in" filter="fade">
                                      <p:cBhvr>
                                        <p:cTn id="35" dur="1000"/>
                                        <p:tgtEl>
                                          <p:spTgt spid="7171">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171">
                                            <p:txEl>
                                              <p:pRg st="11" end="11"/>
                                            </p:txEl>
                                          </p:spTgt>
                                        </p:tgtEl>
                                        <p:attrNameLst>
                                          <p:attrName>style.visibility</p:attrName>
                                        </p:attrNameLst>
                                      </p:cBhvr>
                                      <p:to>
                                        <p:strVal val="visible"/>
                                      </p:to>
                                    </p:set>
                                    <p:animEffect transition="in" filter="fade">
                                      <p:cBhvr>
                                        <p:cTn id="38" dur="1000"/>
                                        <p:tgtEl>
                                          <p:spTgt spid="7171">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171">
                                            <p:txEl>
                                              <p:pRg st="10" end="10"/>
                                            </p:txEl>
                                          </p:spTgt>
                                        </p:tgtEl>
                                        <p:attrNameLst>
                                          <p:attrName>style.visibility</p:attrName>
                                        </p:attrNameLst>
                                      </p:cBhvr>
                                      <p:to>
                                        <p:strVal val="visible"/>
                                      </p:to>
                                    </p:set>
                                    <p:animEffect transition="in" filter="fade">
                                      <p:cBhvr>
                                        <p:cTn id="41" dur="1000"/>
                                        <p:tgtEl>
                                          <p:spTgt spid="71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a:t>History of AI</a:t>
            </a:r>
          </a:p>
        </p:txBody>
      </p:sp>
      <p:sp>
        <p:nvSpPr>
          <p:cNvPr id="8195" name="Rectangle 3"/>
          <p:cNvSpPr>
            <a:spLocks noGrp="1" noChangeArrowheads="1"/>
          </p:cNvSpPr>
          <p:nvPr>
            <p:ph type="body" idx="1"/>
          </p:nvPr>
        </p:nvSpPr>
        <p:spPr>
          <a:xfrm>
            <a:off x="457200" y="838200"/>
            <a:ext cx="8229600" cy="4937125"/>
          </a:xfrm>
        </p:spPr>
        <p:txBody>
          <a:bodyPr/>
          <a:lstStyle/>
          <a:p>
            <a:r>
              <a:rPr lang="en-GB" sz="2400" dirty="0"/>
              <a:t>The first generation of AI researchers made these predictions about their work:</a:t>
            </a:r>
          </a:p>
          <a:p>
            <a:pPr lvl="1"/>
            <a:r>
              <a:rPr lang="en-GB" sz="2000" b="1" dirty="0"/>
              <a:t>1957</a:t>
            </a:r>
            <a:r>
              <a:rPr lang="en-GB" sz="2000" dirty="0"/>
              <a:t>, Simon and Newell: "within ten years a digital computer will be the world's chess champion" and "within ten years a digital computer will discover and prove an important new mathematical theorem."</a:t>
            </a:r>
          </a:p>
          <a:p>
            <a:pPr lvl="1"/>
            <a:r>
              <a:rPr lang="en-GB" sz="2000" b="1" dirty="0"/>
              <a:t>1965</a:t>
            </a:r>
            <a:r>
              <a:rPr lang="en-GB" sz="2000" dirty="0"/>
              <a:t>, Simon: "machines will be capable, within twenty years, of doing any work a man can do."</a:t>
            </a:r>
          </a:p>
          <a:p>
            <a:pPr lvl="1"/>
            <a:r>
              <a:rPr lang="en-GB" sz="2000" b="1" dirty="0"/>
              <a:t>1967</a:t>
            </a:r>
            <a:r>
              <a:rPr lang="en-GB" sz="2000" dirty="0"/>
              <a:t>, Marvin </a:t>
            </a:r>
            <a:r>
              <a:rPr lang="en-GB" sz="2000" dirty="0" err="1"/>
              <a:t>Minsky</a:t>
            </a:r>
            <a:r>
              <a:rPr lang="en-GB" sz="2000" dirty="0"/>
              <a:t>: "Within a generation ... the problem of creating 'artificial intelligence' will substantially be solved.“</a:t>
            </a:r>
          </a:p>
          <a:p>
            <a:pPr lvl="1"/>
            <a:r>
              <a:rPr lang="en-US" sz="2000" dirty="0"/>
              <a:t>Daniel </a:t>
            </a:r>
            <a:r>
              <a:rPr lang="en-US" sz="2000" dirty="0" err="1"/>
              <a:t>Bobrow’s</a:t>
            </a:r>
            <a:r>
              <a:rPr lang="en-US" sz="2000" dirty="0"/>
              <a:t> STUDENT program (1967)  If the number of customers Tom gets is twice the square of 20 percent of the number of advertisements he runs, and the number of advertisements he runs is 45, what is the number of customers Tom gets?</a:t>
            </a:r>
            <a:endParaRPr lang="en-GB" sz="2000" dirty="0"/>
          </a:p>
          <a:p>
            <a:pPr lvl="1"/>
            <a:r>
              <a:rPr lang="en-GB" sz="2000" b="1" dirty="0"/>
              <a:t>1970</a:t>
            </a:r>
            <a:r>
              <a:rPr lang="en-GB" sz="2000" dirty="0"/>
              <a:t>, Marvin </a:t>
            </a:r>
            <a:r>
              <a:rPr lang="en-GB" sz="2000" dirty="0" err="1"/>
              <a:t>Minsky</a:t>
            </a:r>
            <a:r>
              <a:rPr lang="en-GB" sz="2000" dirty="0"/>
              <a:t>: "In from three to eight years we will have a machine with the general intelligence of an average human being.“</a:t>
            </a:r>
          </a:p>
          <a:p>
            <a:pPr lvl="1"/>
            <a:endParaRPr lang="en-GB" sz="2000" dirty="0"/>
          </a:p>
          <a:p>
            <a:r>
              <a:rPr lang="en-GB" dirty="0"/>
              <a:t>Expectations were high!</a:t>
            </a:r>
          </a:p>
        </p:txBody>
      </p:sp>
    </p:spTree>
    <p:extLst>
      <p:ext uri="{BB962C8B-B14F-4D97-AF65-F5344CB8AC3E}">
        <p14:creationId xmlns:p14="http://schemas.microsoft.com/office/powerpoint/2010/main" val="8190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1000"/>
                                        <p:tgtEl>
                                          <p:spTgt spid="81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1000"/>
                                        <p:tgtEl>
                                          <p:spTgt spid="819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1000"/>
                                        <p:tgtEl>
                                          <p:spTgt spid="819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195">
                                            <p:txEl>
                                              <p:pRg st="3" end="3"/>
                                            </p:txEl>
                                          </p:spTgt>
                                        </p:tgtEl>
                                        <p:attrNameLst>
                                          <p:attrName>style.visibility</p:attrName>
                                        </p:attrNameLst>
                                      </p:cBhvr>
                                      <p:to>
                                        <p:strVal val="visible"/>
                                      </p:to>
                                    </p:set>
                                    <p:animEffect transition="in" filter="fade">
                                      <p:cBhvr>
                                        <p:cTn id="16" dur="1000"/>
                                        <p:tgtEl>
                                          <p:spTgt spid="819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Effect transition="in" filter="fade">
                                      <p:cBhvr>
                                        <p:cTn id="19" dur="1000"/>
                                        <p:tgtEl>
                                          <p:spTgt spid="819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fade">
                                      <p:cBhvr>
                                        <p:cTn id="22" dur="1000"/>
                                        <p:tgtEl>
                                          <p:spTgt spid="819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195">
                                            <p:txEl>
                                              <p:pRg st="7" end="7"/>
                                            </p:txEl>
                                          </p:spTgt>
                                        </p:tgtEl>
                                        <p:attrNameLst>
                                          <p:attrName>style.visibility</p:attrName>
                                        </p:attrNameLst>
                                      </p:cBhvr>
                                      <p:to>
                                        <p:strVal val="visible"/>
                                      </p:to>
                                    </p:set>
                                    <p:animEffect transition="in" filter="fade">
                                      <p:cBhvr>
                                        <p:cTn id="25" dur="1000"/>
                                        <p:tgtEl>
                                          <p:spTgt spid="8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73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674226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165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 y="0"/>
            <a:ext cx="8839200" cy="914400"/>
          </a:xfrm>
        </p:spPr>
        <p:txBody>
          <a:bodyPr/>
          <a:lstStyle/>
          <a:p>
            <a:pPr eaLnBrk="1" hangingPunct="1"/>
            <a:r>
              <a:rPr lang="en-GB" dirty="0"/>
              <a:t>History of AI</a:t>
            </a:r>
          </a:p>
        </p:txBody>
      </p:sp>
      <p:sp>
        <p:nvSpPr>
          <p:cNvPr id="8195" name="Rectangle 3"/>
          <p:cNvSpPr>
            <a:spLocks noGrp="1" noChangeArrowheads="1"/>
          </p:cNvSpPr>
          <p:nvPr>
            <p:ph type="body" idx="1"/>
          </p:nvPr>
        </p:nvSpPr>
        <p:spPr>
          <a:xfrm>
            <a:off x="457200" y="685800"/>
            <a:ext cx="8229600" cy="4937125"/>
          </a:xfrm>
        </p:spPr>
        <p:txBody>
          <a:bodyPr/>
          <a:lstStyle/>
          <a:p>
            <a:pPr eaLnBrk="1" hangingPunct="1">
              <a:lnSpc>
                <a:spcPct val="90000"/>
              </a:lnSpc>
            </a:pPr>
            <a:r>
              <a:rPr lang="en-GB" dirty="0"/>
              <a:t>Collapse in AI research: Dose of reality (1966 - 1973)</a:t>
            </a:r>
          </a:p>
          <a:p>
            <a:pPr lvl="1" eaLnBrk="1" hangingPunct="1">
              <a:lnSpc>
                <a:spcPct val="90000"/>
              </a:lnSpc>
            </a:pPr>
            <a:r>
              <a:rPr lang="en-GB" dirty="0"/>
              <a:t>Progress was slower than expected</a:t>
            </a:r>
          </a:p>
          <a:p>
            <a:pPr lvl="2" eaLnBrk="1" hangingPunct="1">
              <a:lnSpc>
                <a:spcPct val="90000"/>
              </a:lnSpc>
            </a:pPr>
            <a:r>
              <a:rPr lang="en-GB" dirty="0"/>
              <a:t>Unrealistic predictions</a:t>
            </a:r>
          </a:p>
          <a:p>
            <a:pPr lvl="1" eaLnBrk="1" hangingPunct="1">
              <a:lnSpc>
                <a:spcPct val="90000"/>
              </a:lnSpc>
            </a:pPr>
            <a:r>
              <a:rPr lang="en-GB" dirty="0"/>
              <a:t>Some systems lacked scalability</a:t>
            </a:r>
          </a:p>
          <a:p>
            <a:pPr lvl="2" eaLnBrk="1" hangingPunct="1">
              <a:lnSpc>
                <a:spcPct val="90000"/>
              </a:lnSpc>
            </a:pPr>
            <a:r>
              <a:rPr lang="en-GB" dirty="0"/>
              <a:t>Combinatorial explosion in search</a:t>
            </a:r>
          </a:p>
          <a:p>
            <a:pPr lvl="1" eaLnBrk="1" hangingPunct="1">
              <a:lnSpc>
                <a:spcPct val="90000"/>
              </a:lnSpc>
            </a:pPr>
            <a:r>
              <a:rPr lang="en-GB" dirty="0"/>
              <a:t>Fundamental limitations on techniques and representations</a:t>
            </a:r>
          </a:p>
          <a:p>
            <a:pPr lvl="2" eaLnBrk="1" hangingPunct="1">
              <a:lnSpc>
                <a:spcPct val="90000"/>
              </a:lnSpc>
            </a:pPr>
            <a:r>
              <a:rPr lang="en-GB" dirty="0" err="1"/>
              <a:t>Minsky</a:t>
            </a:r>
            <a:r>
              <a:rPr lang="en-GB" dirty="0"/>
              <a:t> and </a:t>
            </a:r>
            <a:r>
              <a:rPr lang="en-GB" dirty="0" err="1"/>
              <a:t>Papert</a:t>
            </a:r>
            <a:r>
              <a:rPr lang="en-GB" dirty="0"/>
              <a:t> (1969) book </a:t>
            </a:r>
            <a:r>
              <a:rPr lang="en-GB" dirty="0" err="1"/>
              <a:t>Perceptrons</a:t>
            </a:r>
            <a:endParaRPr lang="en-GB" dirty="0"/>
          </a:p>
          <a:p>
            <a:pPr lvl="2" eaLnBrk="1" hangingPunct="1">
              <a:lnSpc>
                <a:spcPct val="90000"/>
              </a:lnSpc>
            </a:pPr>
            <a:r>
              <a:rPr lang="en-US" sz="2800" dirty="0" err="1"/>
              <a:t>Perceptrons</a:t>
            </a:r>
            <a:r>
              <a:rPr lang="en-US" sz="2800" dirty="0"/>
              <a:t> (a simple form of neural network) learn anything they were capable of representing, they could represent very little.</a:t>
            </a:r>
            <a:endParaRPr lang="en-GB" sz="2800" dirty="0"/>
          </a:p>
          <a:p>
            <a:pPr lvl="2"/>
            <a:r>
              <a:rPr lang="en-GB" dirty="0"/>
              <a:t>Research funding for neural net research soon dwindled to almost nothing.</a:t>
            </a:r>
            <a:endParaRPr lang="en-GB" sz="1800" dirty="0"/>
          </a:p>
        </p:txBody>
      </p:sp>
    </p:spTree>
    <p:extLst>
      <p:ext uri="{BB962C8B-B14F-4D97-AF65-F5344CB8AC3E}">
        <p14:creationId xmlns:p14="http://schemas.microsoft.com/office/powerpoint/2010/main" val="32467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1000"/>
                                        <p:tgtEl>
                                          <p:spTgt spid="81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1000"/>
                                        <p:tgtEl>
                                          <p:spTgt spid="819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1000"/>
                                        <p:tgtEl>
                                          <p:spTgt spid="819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195">
                                            <p:txEl>
                                              <p:pRg st="3" end="3"/>
                                            </p:txEl>
                                          </p:spTgt>
                                        </p:tgtEl>
                                        <p:attrNameLst>
                                          <p:attrName>style.visibility</p:attrName>
                                        </p:attrNameLst>
                                      </p:cBhvr>
                                      <p:to>
                                        <p:strVal val="visible"/>
                                      </p:to>
                                    </p:set>
                                    <p:animEffect transition="in" filter="fade">
                                      <p:cBhvr>
                                        <p:cTn id="16" dur="1000"/>
                                        <p:tgtEl>
                                          <p:spTgt spid="819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Effect transition="in" filter="fade">
                                      <p:cBhvr>
                                        <p:cTn id="19" dur="1000"/>
                                        <p:tgtEl>
                                          <p:spTgt spid="819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fade">
                                      <p:cBhvr>
                                        <p:cTn id="22" dur="1000"/>
                                        <p:tgtEl>
                                          <p:spTgt spid="819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195">
                                            <p:txEl>
                                              <p:pRg st="6" end="6"/>
                                            </p:txEl>
                                          </p:spTgt>
                                        </p:tgtEl>
                                        <p:attrNameLst>
                                          <p:attrName>style.visibility</p:attrName>
                                        </p:attrNameLst>
                                      </p:cBhvr>
                                      <p:to>
                                        <p:strVal val="visible"/>
                                      </p:to>
                                    </p:set>
                                    <p:animEffect transition="in" filter="fade">
                                      <p:cBhvr>
                                        <p:cTn id="25" dur="1000"/>
                                        <p:tgtEl>
                                          <p:spTgt spid="819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195">
                                            <p:txEl>
                                              <p:pRg st="7" end="7"/>
                                            </p:txEl>
                                          </p:spTgt>
                                        </p:tgtEl>
                                        <p:attrNameLst>
                                          <p:attrName>style.visibility</p:attrName>
                                        </p:attrNameLst>
                                      </p:cBhvr>
                                      <p:to>
                                        <p:strVal val="visible"/>
                                      </p:to>
                                    </p:set>
                                    <p:animEffect transition="in" filter="fade">
                                      <p:cBhvr>
                                        <p:cTn id="28" dur="1000"/>
                                        <p:tgtEl>
                                          <p:spTgt spid="819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195">
                                            <p:txEl>
                                              <p:pRg st="8" end="8"/>
                                            </p:txEl>
                                          </p:spTgt>
                                        </p:tgtEl>
                                        <p:attrNameLst>
                                          <p:attrName>style.visibility</p:attrName>
                                        </p:attrNameLst>
                                      </p:cBhvr>
                                      <p:to>
                                        <p:strVal val="visible"/>
                                      </p:to>
                                    </p:set>
                                    <p:animEffect transition="in" filter="fade">
                                      <p:cBhvr>
                                        <p:cTn id="31" dur="10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a:t>History of AI</a:t>
            </a:r>
          </a:p>
        </p:txBody>
      </p:sp>
      <p:sp>
        <p:nvSpPr>
          <p:cNvPr id="9219" name="Rectangle 3"/>
          <p:cNvSpPr>
            <a:spLocks noGrp="1" noChangeArrowheads="1"/>
          </p:cNvSpPr>
          <p:nvPr>
            <p:ph type="body" idx="1"/>
          </p:nvPr>
        </p:nvSpPr>
        <p:spPr>
          <a:xfrm>
            <a:off x="457200" y="762000"/>
            <a:ext cx="8229600" cy="4937125"/>
          </a:xfrm>
        </p:spPr>
        <p:txBody>
          <a:bodyPr/>
          <a:lstStyle/>
          <a:p>
            <a:pPr eaLnBrk="1" hangingPunct="1"/>
            <a:r>
              <a:rPr lang="en-GB" dirty="0"/>
              <a:t>AI revival through knowledge-based systems (1969-1970)</a:t>
            </a:r>
          </a:p>
          <a:p>
            <a:pPr lvl="1" eaLnBrk="1" hangingPunct="1"/>
            <a:r>
              <a:rPr lang="en-GB" dirty="0"/>
              <a:t>General-purpose vs. domain specific</a:t>
            </a:r>
          </a:p>
          <a:p>
            <a:pPr lvl="2" eaLnBrk="1" hangingPunct="1"/>
            <a:r>
              <a:rPr lang="en-GB" dirty="0"/>
              <a:t>E.g. the DENDRAL project (Buchanan et al. 1969) – first successful knowledge intensive system (large numbers of rules)</a:t>
            </a:r>
          </a:p>
          <a:p>
            <a:pPr lvl="1" eaLnBrk="1" hangingPunct="1"/>
            <a:r>
              <a:rPr lang="en-GB" dirty="0"/>
              <a:t>Expert systems</a:t>
            </a:r>
          </a:p>
          <a:p>
            <a:pPr lvl="2" eaLnBrk="1" hangingPunct="1"/>
            <a:r>
              <a:rPr lang="en-GB" dirty="0"/>
              <a:t>MYCIN to diagnose blood infections (</a:t>
            </a:r>
            <a:r>
              <a:rPr lang="en-GB" dirty="0" err="1"/>
              <a:t>Feigenbaum</a:t>
            </a:r>
            <a:r>
              <a:rPr lang="en-GB" dirty="0"/>
              <a:t> et al.) – introduction of uncertainty in reasoning</a:t>
            </a:r>
          </a:p>
          <a:p>
            <a:pPr lvl="1" eaLnBrk="1" hangingPunct="1"/>
            <a:r>
              <a:rPr lang="en-GB" dirty="0"/>
              <a:t>Increase in knowledge representation research</a:t>
            </a:r>
          </a:p>
          <a:p>
            <a:pPr lvl="2" eaLnBrk="1" hangingPunct="1"/>
            <a:r>
              <a:rPr lang="en-GB" dirty="0"/>
              <a:t>Logic, frames, semantic nets, …</a:t>
            </a:r>
          </a:p>
          <a:p>
            <a:pPr lvl="2" eaLnBrk="1" hangingPunct="1"/>
            <a:endParaRPr lang="en-GB" dirty="0"/>
          </a:p>
          <a:p>
            <a:pPr eaLnBrk="1" hangingPunct="1"/>
            <a:r>
              <a:rPr lang="en-GB" dirty="0"/>
              <a:t>AI winter (1974-1980)</a:t>
            </a:r>
          </a:p>
          <a:p>
            <a:pPr lvl="1" eaLnBrk="1" hangingPunct="1"/>
            <a:r>
              <a:rPr lang="en-GB" dirty="0" err="1"/>
              <a:t>Lighthill</a:t>
            </a:r>
            <a:r>
              <a:rPr lang="en-GB" dirty="0"/>
              <a:t> report highly critical of some areas</a:t>
            </a:r>
          </a:p>
        </p:txBody>
      </p:sp>
    </p:spTree>
    <p:extLst>
      <p:ext uri="{BB962C8B-B14F-4D97-AF65-F5344CB8AC3E}">
        <p14:creationId xmlns:p14="http://schemas.microsoft.com/office/powerpoint/2010/main" val="31141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10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fade">
                                      <p:cBhvr>
                                        <p:cTn id="12" dur="10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fade">
                                      <p:cBhvr>
                                        <p:cTn id="17" dur="10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fade">
                                      <p:cBhvr>
                                        <p:cTn id="22" dur="10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fade">
                                      <p:cBhvr>
                                        <p:cTn id="27" dur="1000"/>
                                        <p:tgtEl>
                                          <p:spTgt spid="9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19">
                                            <p:txEl>
                                              <p:pRg st="5" end="5"/>
                                            </p:txEl>
                                          </p:spTgt>
                                        </p:tgtEl>
                                        <p:attrNameLst>
                                          <p:attrName>style.visibility</p:attrName>
                                        </p:attrNameLst>
                                      </p:cBhvr>
                                      <p:to>
                                        <p:strVal val="visible"/>
                                      </p:to>
                                    </p:set>
                                    <p:animEffect transition="in" filter="fade">
                                      <p:cBhvr>
                                        <p:cTn id="32" dur="1000"/>
                                        <p:tgtEl>
                                          <p:spTgt spid="92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19">
                                            <p:txEl>
                                              <p:pRg st="6" end="6"/>
                                            </p:txEl>
                                          </p:spTgt>
                                        </p:tgtEl>
                                        <p:attrNameLst>
                                          <p:attrName>style.visibility</p:attrName>
                                        </p:attrNameLst>
                                      </p:cBhvr>
                                      <p:to>
                                        <p:strVal val="visible"/>
                                      </p:to>
                                    </p:set>
                                    <p:animEffect transition="in" filter="fade">
                                      <p:cBhvr>
                                        <p:cTn id="37" dur="1000"/>
                                        <p:tgtEl>
                                          <p:spTgt spid="92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9">
                                            <p:txEl>
                                              <p:pRg st="8" end="8"/>
                                            </p:txEl>
                                          </p:spTgt>
                                        </p:tgtEl>
                                        <p:attrNameLst>
                                          <p:attrName>style.visibility</p:attrName>
                                        </p:attrNameLst>
                                      </p:cBhvr>
                                      <p:to>
                                        <p:strVal val="visible"/>
                                      </p:to>
                                    </p:set>
                                    <p:animEffect transition="in" filter="fade">
                                      <p:cBhvr>
                                        <p:cTn id="42" dur="1000"/>
                                        <p:tgtEl>
                                          <p:spTgt spid="921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219">
                                            <p:txEl>
                                              <p:pRg st="9" end="9"/>
                                            </p:txEl>
                                          </p:spTgt>
                                        </p:tgtEl>
                                        <p:attrNameLst>
                                          <p:attrName>style.visibility</p:attrName>
                                        </p:attrNameLst>
                                      </p:cBhvr>
                                      <p:to>
                                        <p:strVal val="visible"/>
                                      </p:to>
                                    </p:set>
                                    <p:animEffect transition="in" filter="fade">
                                      <p:cBhvr>
                                        <p:cTn id="47" dur="1000"/>
                                        <p:tgtEl>
                                          <p:spTgt spid="92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GB"/>
              <a:t>History of AI</a:t>
            </a:r>
          </a:p>
        </p:txBody>
      </p:sp>
      <p:sp>
        <p:nvSpPr>
          <p:cNvPr id="10243" name="Rectangle 3"/>
          <p:cNvSpPr>
            <a:spLocks noGrp="1" noChangeArrowheads="1"/>
          </p:cNvSpPr>
          <p:nvPr>
            <p:ph type="body" idx="1"/>
          </p:nvPr>
        </p:nvSpPr>
        <p:spPr>
          <a:xfrm>
            <a:off x="457200" y="838200"/>
            <a:ext cx="8229600" cy="4937125"/>
          </a:xfrm>
        </p:spPr>
        <p:txBody>
          <a:bodyPr/>
          <a:lstStyle/>
          <a:p>
            <a:pPr eaLnBrk="1" hangingPunct="1"/>
            <a:r>
              <a:rPr lang="en-GB" dirty="0"/>
              <a:t>AI becomes an industry (1980 - present)</a:t>
            </a:r>
          </a:p>
          <a:p>
            <a:pPr lvl="1" eaLnBrk="1" hangingPunct="1"/>
            <a:r>
              <a:rPr lang="en-GB" dirty="0"/>
              <a:t>XCON at DEC (1980) – saved the company $40m p.a.</a:t>
            </a:r>
          </a:p>
          <a:p>
            <a:pPr lvl="1" eaLnBrk="1" hangingPunct="1"/>
            <a:r>
              <a:rPr lang="en-GB" dirty="0"/>
              <a:t>Fifth Generation Project in Japan (1981) –  $850m to build machines that could make conversations, translate languages, interpret pictures, and reason like humans</a:t>
            </a:r>
          </a:p>
          <a:p>
            <a:pPr eaLnBrk="1" hangingPunct="1"/>
            <a:r>
              <a:rPr lang="en-GB" dirty="0"/>
              <a:t>Connectionist revival (1986 - present)</a:t>
            </a:r>
          </a:p>
          <a:p>
            <a:pPr lvl="1" eaLnBrk="1" hangingPunct="1"/>
            <a:r>
              <a:rPr lang="en-GB" i="1" dirty="0"/>
              <a:t>Parallel distributed processing </a:t>
            </a:r>
            <a:r>
              <a:rPr lang="en-GB" dirty="0"/>
              <a:t>(</a:t>
            </a:r>
            <a:r>
              <a:rPr lang="en-GB" dirty="0" err="1"/>
              <a:t>Rumelhart</a:t>
            </a:r>
            <a:r>
              <a:rPr lang="en-GB" dirty="0"/>
              <a:t> and McClelland,1986); </a:t>
            </a:r>
          </a:p>
          <a:p>
            <a:pPr lvl="1" eaLnBrk="1" hangingPunct="1"/>
            <a:r>
              <a:rPr lang="en-GB" dirty="0" err="1"/>
              <a:t>Backpropagation</a:t>
            </a:r>
            <a:endParaRPr lang="en-GB" dirty="0"/>
          </a:p>
          <a:p>
            <a:pPr lvl="1" eaLnBrk="1" hangingPunct="1"/>
            <a:r>
              <a:rPr lang="en-GB" dirty="0"/>
              <a:t>Symbolic models </a:t>
            </a:r>
            <a:r>
              <a:rPr lang="en-GB" dirty="0" err="1"/>
              <a:t>vs</a:t>
            </a:r>
            <a:r>
              <a:rPr lang="en-GB" dirty="0"/>
              <a:t> connectionism</a:t>
            </a:r>
          </a:p>
        </p:txBody>
      </p:sp>
    </p:spTree>
    <p:extLst>
      <p:ext uri="{BB962C8B-B14F-4D97-AF65-F5344CB8AC3E}">
        <p14:creationId xmlns:p14="http://schemas.microsoft.com/office/powerpoint/2010/main" val="136187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2000"/>
                                        <p:tgtEl>
                                          <p:spTgt spid="1024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fade">
                                      <p:cBhvr>
                                        <p:cTn id="10" dur="2000"/>
                                        <p:tgtEl>
                                          <p:spTgt spid="1024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fade">
                                      <p:cBhvr>
                                        <p:cTn id="13" dur="2000"/>
                                        <p:tgtEl>
                                          <p:spTgt spid="1024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43">
                                            <p:txEl>
                                              <p:pRg st="3" end="3"/>
                                            </p:txEl>
                                          </p:spTgt>
                                        </p:tgtEl>
                                        <p:attrNameLst>
                                          <p:attrName>style.visibility</p:attrName>
                                        </p:attrNameLst>
                                      </p:cBhvr>
                                      <p:to>
                                        <p:strVal val="visible"/>
                                      </p:to>
                                    </p:set>
                                    <p:animEffect transition="in" filter="fade">
                                      <p:cBhvr>
                                        <p:cTn id="18" dur="2000"/>
                                        <p:tgtEl>
                                          <p:spTgt spid="1024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fade">
                                      <p:cBhvr>
                                        <p:cTn id="21" dur="2000"/>
                                        <p:tgtEl>
                                          <p:spTgt spid="1024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fade">
                                      <p:cBhvr>
                                        <p:cTn id="24" dur="2000"/>
                                        <p:tgtEl>
                                          <p:spTgt spid="1024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animEffect transition="in" filter="fade">
                                      <p:cBhvr>
                                        <p:cTn id="27" dur="20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AI becomes a science (1987 - present)</a:t>
            </a:r>
          </a:p>
          <a:p>
            <a:r>
              <a:rPr lang="en-US" dirty="0"/>
              <a:t>Now more common to build on existing theories than to propose brand-new ones, to base claims on rigorous theorems or hard experimental evidence rather than on intuition.</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77</a:t>
            </a:fld>
            <a:endParaRPr lang="en-US"/>
          </a:p>
        </p:txBody>
      </p:sp>
    </p:spTree>
    <p:extLst>
      <p:ext uri="{BB962C8B-B14F-4D97-AF65-F5344CB8AC3E}">
        <p14:creationId xmlns:p14="http://schemas.microsoft.com/office/powerpoint/2010/main" val="1123648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History of AI</a:t>
            </a:r>
          </a:p>
        </p:txBody>
      </p:sp>
      <p:sp>
        <p:nvSpPr>
          <p:cNvPr id="3" name="Content Placeholder 2"/>
          <p:cNvSpPr>
            <a:spLocks noGrp="1"/>
          </p:cNvSpPr>
          <p:nvPr>
            <p:ph sz="quarter" idx="1"/>
          </p:nvPr>
        </p:nvSpPr>
        <p:spPr/>
        <p:txBody>
          <a:bodyPr/>
          <a:lstStyle/>
          <a:p>
            <a:r>
              <a:rPr lang="en-GB" dirty="0"/>
              <a:t>1990s</a:t>
            </a:r>
          </a:p>
          <a:p>
            <a:pPr lvl="1"/>
            <a:r>
              <a:rPr lang="en-GB" dirty="0"/>
              <a:t>Emergence of intelligent agents: bots!</a:t>
            </a:r>
          </a:p>
          <a:p>
            <a:pPr lvl="1"/>
            <a:r>
              <a:rPr lang="en-GB" dirty="0"/>
              <a:t>Machine learning</a:t>
            </a:r>
          </a:p>
          <a:p>
            <a:pPr lvl="1"/>
            <a:r>
              <a:rPr lang="en-GB" dirty="0"/>
              <a:t>Genetic algorithms</a:t>
            </a:r>
          </a:p>
          <a:p>
            <a:pPr lvl="1"/>
            <a:r>
              <a:rPr lang="da-DK" dirty="0"/>
              <a:t>hiddenMarkov models (HMMs)</a:t>
            </a:r>
          </a:p>
          <a:p>
            <a:pPr lvl="1"/>
            <a:r>
              <a:rPr lang="da-DK" dirty="0"/>
              <a:t>DATA MINING</a:t>
            </a:r>
          </a:p>
          <a:p>
            <a:r>
              <a:rPr lang="en-GB" dirty="0"/>
              <a:t>2000+ (Intelligent Agents)</a:t>
            </a:r>
          </a:p>
          <a:p>
            <a:pPr lvl="1"/>
            <a:r>
              <a:rPr lang="da-DK" dirty="0"/>
              <a:t>Artificial General Intelligence</a:t>
            </a:r>
            <a:endParaRPr lang="en-GB" dirty="0"/>
          </a:p>
          <a:p>
            <a:pPr lvl="1"/>
            <a:r>
              <a:rPr lang="en-GB" dirty="0"/>
              <a:t>Dealing with large datasets</a:t>
            </a:r>
          </a:p>
          <a:p>
            <a:pPr lvl="1"/>
            <a:r>
              <a:rPr lang="en-GB" dirty="0"/>
              <a:t>Swarm intelligence</a:t>
            </a:r>
          </a:p>
          <a:p>
            <a:pPr lvl="1"/>
            <a:r>
              <a:rPr lang="en-GB" dirty="0"/>
              <a:t>...</a:t>
            </a:r>
          </a:p>
          <a:p>
            <a:pPr lvl="1"/>
            <a:r>
              <a:rPr lang="en-GB" dirty="0"/>
              <a:t>Large field, lots of applications</a:t>
            </a:r>
          </a:p>
          <a:p>
            <a:endParaRPr lang="en-GB" dirty="0"/>
          </a:p>
          <a:p>
            <a:endParaRPr lang="en-GB" dirty="0"/>
          </a:p>
        </p:txBody>
      </p:sp>
    </p:spTree>
    <p:extLst>
      <p:ext uri="{BB962C8B-B14F-4D97-AF65-F5344CB8AC3E}">
        <p14:creationId xmlns:p14="http://schemas.microsoft.com/office/powerpoint/2010/main" val="3773711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dirty="0"/>
              <a:t>The availability of very large data sets (2001–present)</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79</a:t>
            </a:fld>
            <a:endParaRPr lang="en-US"/>
          </a:p>
        </p:txBody>
      </p:sp>
    </p:spTree>
    <p:extLst>
      <p:ext uri="{BB962C8B-B14F-4D97-AF65-F5344CB8AC3E}">
        <p14:creationId xmlns:p14="http://schemas.microsoft.com/office/powerpoint/2010/main" val="385488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sz="2000" dirty="0" err="1"/>
              <a:t>ChapGPT</a:t>
            </a:r>
            <a:endParaRPr lang="en-US" sz="2000" dirty="0"/>
          </a:p>
          <a:p>
            <a:endParaRPr lang="en-US" sz="2000" dirty="0"/>
          </a:p>
          <a:p>
            <a:r>
              <a:rPr lang="en-US" sz="2000" dirty="0" err="1"/>
              <a:t>OpenAI</a:t>
            </a:r>
            <a:r>
              <a:rPr lang="en-US" sz="2000" dirty="0"/>
              <a:t> AI beats top 'Dota 2' players in one-on-one matches</a:t>
            </a:r>
          </a:p>
          <a:p>
            <a:endParaRPr lang="en-US" sz="2000" dirty="0"/>
          </a:p>
          <a:p>
            <a:r>
              <a:rPr lang="en-US" sz="2000" dirty="0"/>
              <a:t>Carnegie Mellon University's </a:t>
            </a:r>
            <a:r>
              <a:rPr lang="en-US" sz="2000" dirty="0" err="1"/>
              <a:t>Libratus</a:t>
            </a:r>
            <a:r>
              <a:rPr lang="en-US" sz="2000" dirty="0"/>
              <a:t> AI system was up by US$1.7 million, with every one of the four professionals having lost thousands of fictional dollars after nearly a month of full-time gameplay</a:t>
            </a:r>
          </a:p>
          <a:p>
            <a:endParaRPr lang="en-US" sz="2000" dirty="0"/>
          </a:p>
          <a:p>
            <a:r>
              <a:rPr lang="en-US" sz="2000" dirty="0"/>
              <a:t>In May of 2017, </a:t>
            </a:r>
            <a:r>
              <a:rPr lang="en-US" sz="2000" dirty="0" err="1"/>
              <a:t>AlphaGo</a:t>
            </a:r>
            <a:r>
              <a:rPr lang="en-US" sz="2000" dirty="0"/>
              <a:t> "Master" took on </a:t>
            </a:r>
            <a:r>
              <a:rPr lang="en-US" sz="2000" dirty="0" err="1"/>
              <a:t>Ke</a:t>
            </a:r>
            <a:r>
              <a:rPr lang="en-US" sz="2000" dirty="0"/>
              <a:t> </a:t>
            </a:r>
            <a:r>
              <a:rPr lang="en-US" sz="2000" dirty="0" err="1"/>
              <a:t>Jie</a:t>
            </a:r>
            <a:r>
              <a:rPr lang="en-US" sz="2000" dirty="0"/>
              <a:t>, the world's highest ranked Go player. Over three games the machine comprehensively dominated the world champion</a:t>
            </a:r>
          </a:p>
          <a:p>
            <a:endParaRPr lang="en-US" sz="2000"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8</a:t>
            </a:fld>
            <a:endParaRPr lang="en-US"/>
          </a:p>
        </p:txBody>
      </p:sp>
    </p:spTree>
    <p:extLst>
      <p:ext uri="{BB962C8B-B14F-4D97-AF65-F5344CB8AC3E}">
        <p14:creationId xmlns:p14="http://schemas.microsoft.com/office/powerpoint/2010/main" val="782457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9FBE810-F017-42EB-8F6B-2DD2BE4A8046}" type="slidenum">
              <a:rPr lang="en-US" smtClean="0">
                <a:latin typeface="+mn-lt"/>
                <a:cs typeface="Arial" charset="0"/>
              </a:rPr>
              <a:pPr/>
              <a:t>80</a:t>
            </a:fld>
            <a:endParaRPr lang="en-US" dirty="0">
              <a:latin typeface="+mn-lt"/>
              <a:cs typeface="Arial" charset="0"/>
            </a:endParaRPr>
          </a:p>
        </p:txBody>
      </p:sp>
      <p:sp>
        <p:nvSpPr>
          <p:cNvPr id="14339" name="Rectangle 2"/>
          <p:cNvSpPr>
            <a:spLocks noGrp="1" noChangeArrowheads="1"/>
          </p:cNvSpPr>
          <p:nvPr>
            <p:ph type="title"/>
          </p:nvPr>
        </p:nvSpPr>
        <p:spPr>
          <a:xfrm>
            <a:off x="152400" y="0"/>
            <a:ext cx="8839200" cy="914400"/>
          </a:xfrm>
        </p:spPr>
        <p:txBody>
          <a:bodyPr/>
          <a:lstStyle/>
          <a:p>
            <a:pPr eaLnBrk="1" hangingPunct="1"/>
            <a:r>
              <a:rPr lang="en-US" b="1" dirty="0">
                <a:solidFill>
                  <a:srgbClr val="C00000"/>
                </a:solidFill>
                <a:latin typeface="+mn-lt"/>
              </a:rPr>
              <a:t>Can Machines Think/Act Intelligently?</a:t>
            </a:r>
          </a:p>
        </p:txBody>
      </p:sp>
      <p:sp>
        <p:nvSpPr>
          <p:cNvPr id="230403" name="Rectangle 3"/>
          <p:cNvSpPr>
            <a:spLocks noGrp="1" noChangeArrowheads="1"/>
          </p:cNvSpPr>
          <p:nvPr>
            <p:ph type="body" idx="1"/>
          </p:nvPr>
        </p:nvSpPr>
        <p:spPr>
          <a:xfrm>
            <a:off x="304800" y="1143000"/>
            <a:ext cx="8610600" cy="5029200"/>
          </a:xfrm>
        </p:spPr>
        <p:txBody>
          <a:bodyPr/>
          <a:lstStyle/>
          <a:p>
            <a:pPr algn="just" eaLnBrk="1" hangingPunct="1">
              <a:buClr>
                <a:srgbClr val="3333CC"/>
              </a:buClr>
              <a:buFont typeface="Wingdings" pitchFamily="2" charset="2"/>
              <a:buChar char="§"/>
            </a:pPr>
            <a:r>
              <a:rPr lang="en-US" dirty="0">
                <a:solidFill>
                  <a:srgbClr val="3333CC"/>
                </a:solidFill>
              </a:rPr>
              <a:t>Yes</a:t>
            </a:r>
            <a:r>
              <a:rPr lang="en-US" dirty="0"/>
              <a:t>, if intelligence is narrowly defined as information processing</a:t>
            </a:r>
          </a:p>
          <a:p>
            <a:pPr algn="just" eaLnBrk="1" hangingPunct="1">
              <a:buClr>
                <a:srgbClr val="3333CC"/>
              </a:buClr>
              <a:buFont typeface="Wingdings" pitchFamily="2" charset="2"/>
              <a:buChar char="§"/>
            </a:pPr>
            <a:r>
              <a:rPr lang="en-US" dirty="0">
                <a:solidFill>
                  <a:srgbClr val="990000"/>
                </a:solidFill>
              </a:rPr>
              <a:t>AI has made impressive achievements showing that tasks initially assumed to require intelligence can be automated</a:t>
            </a:r>
          </a:p>
          <a:p>
            <a:pPr algn="just" eaLnBrk="1" hangingPunct="1">
              <a:buClr>
                <a:srgbClr val="3333CC"/>
              </a:buClr>
              <a:buFont typeface="Wingdings" pitchFamily="2" charset="2"/>
              <a:buChar char="§"/>
            </a:pPr>
            <a:r>
              <a:rPr lang="en-US" dirty="0">
                <a:solidFill>
                  <a:srgbClr val="00B050"/>
                </a:solidFill>
              </a:rPr>
              <a:t>But each success of AI seems to push further the limits of what we consider “intelligence”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42EC3369-CDF2-4CBE-8095-8A2F120FEA49}" type="slidenum">
              <a:rPr lang="en-US" smtClean="0">
                <a:latin typeface="+mn-lt"/>
                <a:cs typeface="Arial" charset="0"/>
              </a:rPr>
              <a:pPr/>
              <a:t>81</a:t>
            </a:fld>
            <a:endParaRPr lang="en-US" dirty="0">
              <a:latin typeface="+mn-lt"/>
              <a:cs typeface="Arial" charset="0"/>
            </a:endParaRPr>
          </a:p>
        </p:txBody>
      </p:sp>
      <p:sp>
        <p:nvSpPr>
          <p:cNvPr id="15364" name="Rectangle 3"/>
          <p:cNvSpPr>
            <a:spLocks noGrp="1" noChangeArrowheads="1"/>
          </p:cNvSpPr>
          <p:nvPr>
            <p:ph type="title"/>
          </p:nvPr>
        </p:nvSpPr>
        <p:spPr>
          <a:xfrm>
            <a:off x="152400" y="0"/>
            <a:ext cx="8839200" cy="609600"/>
          </a:xfrm>
        </p:spPr>
        <p:txBody>
          <a:bodyPr/>
          <a:lstStyle/>
          <a:p>
            <a:pPr eaLnBrk="1" hangingPunct="1"/>
            <a:r>
              <a:rPr lang="en-US" b="1" dirty="0">
                <a:solidFill>
                  <a:schemeClr val="accent2"/>
                </a:solidFill>
                <a:latin typeface="+mn-lt"/>
              </a:rPr>
              <a:t>Some Achievements</a:t>
            </a:r>
          </a:p>
        </p:txBody>
      </p:sp>
      <p:pic>
        <p:nvPicPr>
          <p:cNvPr id="15366" name="Picture 5" descr="spirit"/>
          <p:cNvPicPr>
            <a:picLocks noChangeAspect="1" noChangeArrowheads="1"/>
          </p:cNvPicPr>
          <p:nvPr/>
        </p:nvPicPr>
        <p:blipFill>
          <a:blip r:embed="rId3" cstate="print"/>
          <a:srcRect/>
          <a:stretch>
            <a:fillRect/>
          </a:stretch>
        </p:blipFill>
        <p:spPr bwMode="auto">
          <a:xfrm>
            <a:off x="152400" y="914400"/>
            <a:ext cx="2057400" cy="1643063"/>
          </a:xfrm>
          <a:prstGeom prst="rect">
            <a:avLst/>
          </a:prstGeom>
          <a:noFill/>
          <a:ln w="9525">
            <a:noFill/>
            <a:miter lim="800000"/>
            <a:headEnd/>
            <a:tailEnd/>
          </a:ln>
        </p:spPr>
      </p:pic>
      <p:pic>
        <p:nvPicPr>
          <p:cNvPr id="14" name="Picture 2" descr="http://images.apple.com/iphone/features/images/sirifaq_her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6057" y="4800402"/>
            <a:ext cx="2051343" cy="20575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noChangeArrowheads="1"/>
          </p:cNvPicPr>
          <p:nvPr/>
        </p:nvPicPr>
        <p:blipFill>
          <a:blip r:embed="rId5" cstate="print"/>
          <a:srcRect/>
          <a:stretch>
            <a:fillRect/>
          </a:stretch>
        </p:blipFill>
        <p:spPr bwMode="auto">
          <a:xfrm>
            <a:off x="6783388" y="3429000"/>
            <a:ext cx="1827212" cy="2743200"/>
          </a:xfrm>
          <a:prstGeom prst="rect">
            <a:avLst/>
          </a:prstGeom>
          <a:noFill/>
          <a:ln w="19050">
            <a:noFill/>
            <a:miter lim="800000"/>
            <a:headEnd/>
            <a:tailEnd/>
          </a:ln>
        </p:spPr>
      </p:pic>
      <p:pic>
        <p:nvPicPr>
          <p:cNvPr id="16" name="Picture 4" descr="http://blogs.varsity.co.uk/wp-content/uploads/2011/02/Deep-Blu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4819" y="762000"/>
            <a:ext cx="2310581" cy="17156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4738530"/>
            <a:ext cx="2590800" cy="18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descr="http://8tr.s3.amazonaws.com/i/000/240/732/Bender-Futurama-Wallpaper-2048x2048-746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839" y="2630041"/>
            <a:ext cx="2017961" cy="20179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cgsociety.org/stories/2004_4/matrix_revolutions/rain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52800" y="2667000"/>
            <a:ext cx="2895600" cy="19166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a:blip r:embed="rId10" cstate="print"/>
          <a:srcRect/>
          <a:stretch>
            <a:fillRect/>
          </a:stretch>
        </p:blipFill>
        <p:spPr bwMode="auto">
          <a:xfrm>
            <a:off x="5789287" y="677418"/>
            <a:ext cx="3202313" cy="1913382"/>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A059F94E-1306-4C4C-B5B4-F1211FA63F34}" type="slidenum">
              <a:rPr lang="en-US" smtClean="0">
                <a:latin typeface="+mn-lt"/>
                <a:cs typeface="Arial" charset="0"/>
              </a:rPr>
              <a:pPr/>
              <a:t>82</a:t>
            </a:fld>
            <a:endParaRPr lang="en-US" dirty="0">
              <a:latin typeface="+mn-lt"/>
              <a:cs typeface="Arial" charset="0"/>
            </a:endParaRPr>
          </a:p>
        </p:txBody>
      </p:sp>
      <p:sp>
        <p:nvSpPr>
          <p:cNvPr id="16387" name="Rectangle 2"/>
          <p:cNvSpPr>
            <a:spLocks noGrp="1" noChangeArrowheads="1"/>
          </p:cNvSpPr>
          <p:nvPr>
            <p:ph type="title"/>
          </p:nvPr>
        </p:nvSpPr>
        <p:spPr>
          <a:xfrm>
            <a:off x="152400" y="0"/>
            <a:ext cx="8839200" cy="914400"/>
          </a:xfrm>
        </p:spPr>
        <p:txBody>
          <a:bodyPr/>
          <a:lstStyle/>
          <a:p>
            <a:pPr eaLnBrk="1" hangingPunct="1"/>
            <a:r>
              <a:rPr lang="en-US" b="1" dirty="0">
                <a:solidFill>
                  <a:srgbClr val="C00000"/>
                </a:solidFill>
                <a:latin typeface="+mn-lt"/>
              </a:rPr>
              <a:t>Can Machines Think/Act Intelligently?</a:t>
            </a:r>
          </a:p>
        </p:txBody>
      </p:sp>
      <p:sp>
        <p:nvSpPr>
          <p:cNvPr id="16388" name="Rectangle 3"/>
          <p:cNvSpPr>
            <a:spLocks noGrp="1" noChangeArrowheads="1"/>
          </p:cNvSpPr>
          <p:nvPr>
            <p:ph type="body" idx="1"/>
          </p:nvPr>
        </p:nvSpPr>
        <p:spPr>
          <a:xfrm>
            <a:off x="304800" y="1066800"/>
            <a:ext cx="8610600" cy="5105400"/>
          </a:xfrm>
        </p:spPr>
        <p:txBody>
          <a:bodyPr/>
          <a:lstStyle/>
          <a:p>
            <a:pPr algn="just" eaLnBrk="1" hangingPunct="1">
              <a:buClr>
                <a:srgbClr val="3333CC"/>
              </a:buClr>
              <a:buFont typeface="Wingdings" pitchFamily="2" charset="2"/>
              <a:buChar char="§"/>
            </a:pPr>
            <a:r>
              <a:rPr lang="en-US" dirty="0">
                <a:solidFill>
                  <a:srgbClr val="3333CC"/>
                </a:solidFill>
              </a:rPr>
              <a:t>Yes</a:t>
            </a:r>
            <a:r>
              <a:rPr lang="en-US" dirty="0"/>
              <a:t>, if intelligence is narrowly defined as information processing</a:t>
            </a:r>
          </a:p>
          <a:p>
            <a:pPr algn="just" eaLnBrk="1" hangingPunct="1">
              <a:buClr>
                <a:srgbClr val="3333CC"/>
              </a:buClr>
              <a:buFont typeface="Wingdings" pitchFamily="2" charset="2"/>
              <a:buChar char="§"/>
            </a:pPr>
            <a:r>
              <a:rPr lang="en-US" dirty="0">
                <a:solidFill>
                  <a:srgbClr val="990000"/>
                </a:solidFill>
              </a:rPr>
              <a:t>AI has made impressive achievements showing that tasks initially assumed to require intelligence can be automated</a:t>
            </a:r>
          </a:p>
          <a:p>
            <a:pPr algn="just" eaLnBrk="1" hangingPunct="1">
              <a:buClr>
                <a:srgbClr val="3333CC"/>
              </a:buClr>
              <a:buFont typeface="Wingdings" pitchFamily="2" charset="2"/>
              <a:buChar char="§"/>
            </a:pPr>
            <a:r>
              <a:rPr lang="en-US" dirty="0">
                <a:solidFill>
                  <a:srgbClr val="33CC33"/>
                </a:solidFill>
              </a:rPr>
              <a:t>Maybe yes</a:t>
            </a:r>
            <a:r>
              <a:rPr lang="en-US" dirty="0">
                <a:solidFill>
                  <a:srgbClr val="3333CC"/>
                </a:solidFill>
              </a:rPr>
              <a:t>, </a:t>
            </a:r>
            <a:r>
              <a:rPr lang="en-US" dirty="0">
                <a:solidFill>
                  <a:srgbClr val="FF0000"/>
                </a:solidFill>
              </a:rPr>
              <a:t>maybe not</a:t>
            </a:r>
            <a:r>
              <a:rPr lang="en-US" dirty="0"/>
              <a:t>, </a:t>
            </a:r>
            <a:r>
              <a:rPr lang="en-US" dirty="0">
                <a:solidFill>
                  <a:srgbClr val="C00000"/>
                </a:solidFill>
              </a:rPr>
              <a:t>if intelligence is not separated from the rest of “being human”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9FBE810-F017-42EB-8F6B-2DD2BE4A8046}" type="slidenum">
              <a:rPr lang="en-US" smtClean="0">
                <a:latin typeface="+mn-lt"/>
                <a:cs typeface="Arial" charset="0"/>
              </a:rPr>
              <a:pPr/>
              <a:t>83</a:t>
            </a:fld>
            <a:endParaRPr lang="en-US" dirty="0">
              <a:latin typeface="+mn-lt"/>
              <a:cs typeface="Arial" charset="0"/>
            </a:endParaRPr>
          </a:p>
        </p:txBody>
      </p:sp>
      <p:sp>
        <p:nvSpPr>
          <p:cNvPr id="14339" name="Rectangle 2"/>
          <p:cNvSpPr>
            <a:spLocks noGrp="1" noChangeArrowheads="1"/>
          </p:cNvSpPr>
          <p:nvPr>
            <p:ph type="title"/>
          </p:nvPr>
        </p:nvSpPr>
        <p:spPr>
          <a:xfrm>
            <a:off x="152400" y="0"/>
            <a:ext cx="8839200" cy="914400"/>
          </a:xfrm>
        </p:spPr>
        <p:txBody>
          <a:bodyPr/>
          <a:lstStyle/>
          <a:p>
            <a:pPr eaLnBrk="1" hangingPunct="1"/>
            <a:r>
              <a:rPr lang="en-US" b="1" dirty="0">
                <a:solidFill>
                  <a:srgbClr val="C00000"/>
                </a:solidFill>
                <a:latin typeface="+mn-lt"/>
              </a:rPr>
              <a:t>So, What is AI?</a:t>
            </a:r>
          </a:p>
        </p:txBody>
      </p:sp>
      <p:sp>
        <p:nvSpPr>
          <p:cNvPr id="230403" name="Rectangle 3"/>
          <p:cNvSpPr>
            <a:spLocks noGrp="1" noChangeArrowheads="1"/>
          </p:cNvSpPr>
          <p:nvPr>
            <p:ph type="body" idx="1"/>
          </p:nvPr>
        </p:nvSpPr>
        <p:spPr>
          <a:xfrm>
            <a:off x="304800" y="838200"/>
            <a:ext cx="8610600" cy="5638800"/>
          </a:xfrm>
        </p:spPr>
        <p:txBody>
          <a:bodyPr/>
          <a:lstStyle/>
          <a:p>
            <a:pPr algn="just">
              <a:spcAft>
                <a:spcPts val="0"/>
              </a:spcAft>
            </a:pPr>
            <a:r>
              <a:rPr lang="en-US" dirty="0"/>
              <a:t>It is the science and engineering of making systems that act </a:t>
            </a:r>
            <a:r>
              <a:rPr lang="en-US" dirty="0">
                <a:solidFill>
                  <a:srgbClr val="00B050"/>
                </a:solidFill>
              </a:rPr>
              <a:t>Rationally</a:t>
            </a:r>
          </a:p>
          <a:p>
            <a:pPr algn="just">
              <a:spcAft>
                <a:spcPts val="0"/>
              </a:spcAft>
            </a:pPr>
            <a:r>
              <a:rPr lang="en-US" dirty="0"/>
              <a:t>Being rational means:</a:t>
            </a:r>
          </a:p>
          <a:p>
            <a:pPr algn="ctr">
              <a:spcAft>
                <a:spcPts val="0"/>
              </a:spcAft>
              <a:buNone/>
            </a:pPr>
            <a:r>
              <a:rPr lang="en-US" dirty="0">
                <a:solidFill>
                  <a:srgbClr val="00B050"/>
                </a:solidFill>
              </a:rPr>
              <a:t>	“maximizing your expected utility”</a:t>
            </a:r>
          </a:p>
        </p:txBody>
      </p:sp>
      <p:pic>
        <p:nvPicPr>
          <p:cNvPr id="5" name="Picture 3"/>
          <p:cNvPicPr>
            <a:picLocks noChangeAspect="1" noChangeArrowheads="1"/>
          </p:cNvPicPr>
          <p:nvPr/>
        </p:nvPicPr>
        <p:blipFill>
          <a:blip r:embed="rId3" cstate="print"/>
          <a:srcRect/>
          <a:stretch>
            <a:fillRect/>
          </a:stretch>
        </p:blipFill>
        <p:spPr bwMode="auto">
          <a:xfrm>
            <a:off x="2286000" y="3276600"/>
            <a:ext cx="4572000" cy="30734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84</a:t>
            </a:fld>
            <a:endParaRPr lang="en-US"/>
          </a:p>
        </p:txBody>
      </p:sp>
      <p:pic>
        <p:nvPicPr>
          <p:cNvPr id="3074" name="Picture 2"/>
          <p:cNvPicPr>
            <a:picLocks noChangeAspect="1" noChangeArrowheads="1"/>
          </p:cNvPicPr>
          <p:nvPr/>
        </p:nvPicPr>
        <p:blipFill>
          <a:blip r:embed="rId2"/>
          <a:srcRect/>
          <a:stretch>
            <a:fillRect/>
          </a:stretch>
        </p:blipFill>
        <p:spPr bwMode="auto">
          <a:xfrm>
            <a:off x="380999" y="381000"/>
            <a:ext cx="7812563" cy="60960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a:t>
            </a:r>
            <a:endParaRPr lang="en-GB" dirty="0"/>
          </a:p>
        </p:txBody>
      </p:sp>
      <p:sp>
        <p:nvSpPr>
          <p:cNvPr id="3" name="Content Placeholder 2"/>
          <p:cNvSpPr>
            <a:spLocks noGrp="1"/>
          </p:cNvSpPr>
          <p:nvPr>
            <p:ph idx="1"/>
          </p:nvPr>
        </p:nvSpPr>
        <p:spPr/>
        <p:txBody>
          <a:bodyPr/>
          <a:lstStyle/>
          <a:p>
            <a:r>
              <a:rPr lang="en-US"/>
              <a:t>Deep learning</a:t>
            </a:r>
          </a:p>
          <a:p>
            <a:r>
              <a:rPr lang="en-US" dirty="0"/>
              <a:t>Microsoft and Google beat the best human at image recognition for the first time.</a:t>
            </a:r>
          </a:p>
          <a:p>
            <a:r>
              <a:rPr lang="en-US" dirty="0" err="1"/>
              <a:t>Baidu</a:t>
            </a:r>
            <a:r>
              <a:rPr lang="en-US" dirty="0"/>
              <a:t> beat humans in recognizing two languages.</a:t>
            </a:r>
          </a:p>
          <a:p>
            <a:r>
              <a:rPr lang="en-US" dirty="0"/>
              <a:t>Microsoft and the China University of Technology and Science taught a computer network how to take an IQ test, and it scored better than a college postgraduate.</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85</a:t>
            </a:fld>
            <a:endParaRPr lang="en-US"/>
          </a:p>
        </p:txBody>
      </p:sp>
    </p:spTree>
    <p:extLst>
      <p:ext uri="{BB962C8B-B14F-4D97-AF65-F5344CB8AC3E}">
        <p14:creationId xmlns:p14="http://schemas.microsoft.com/office/powerpoint/2010/main" val="7916941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credits</a:t>
            </a:r>
            <a:endParaRPr lang="en-GB" dirty="0"/>
          </a:p>
        </p:txBody>
      </p:sp>
      <p:sp>
        <p:nvSpPr>
          <p:cNvPr id="3" name="Content Placeholder 2"/>
          <p:cNvSpPr>
            <a:spLocks noGrp="1"/>
          </p:cNvSpPr>
          <p:nvPr>
            <p:ph idx="1"/>
          </p:nvPr>
        </p:nvSpPr>
        <p:spPr/>
        <p:txBody>
          <a:bodyPr/>
          <a:lstStyle/>
          <a:p>
            <a:r>
              <a:rPr lang="en-US" dirty="0"/>
              <a:t>Slides from </a:t>
            </a:r>
            <a:r>
              <a:rPr lang="en-US"/>
              <a:t>Mr. Muhammad </a:t>
            </a:r>
            <a:r>
              <a:rPr lang="en-US" dirty="0"/>
              <a:t>Kashif Khan</a:t>
            </a:r>
          </a:p>
          <a:p>
            <a:r>
              <a:rPr lang="en-US" dirty="0"/>
              <a:t>rkj@aber.ac.uk</a:t>
            </a:r>
            <a:endParaRPr lang="en-GB" dirty="0"/>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86</a:t>
            </a:fld>
            <a:endParaRPr lang="en-US"/>
          </a:p>
        </p:txBody>
      </p:sp>
    </p:spTree>
    <p:extLst>
      <p:ext uri="{BB962C8B-B14F-4D97-AF65-F5344CB8AC3E}">
        <p14:creationId xmlns:p14="http://schemas.microsoft.com/office/powerpoint/2010/main" val="246624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32C7C4F8-C15F-44B1-8719-C4B0BB76F013}" type="slidenum">
              <a:rPr lang="en-US" smtClean="0"/>
              <a:pPr>
                <a:defRPr/>
              </a:pPr>
              <a:t>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213" y="1928813"/>
            <a:ext cx="26955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21821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12037</TotalTime>
  <Words>5081</Words>
  <Application>Microsoft Office PowerPoint</Application>
  <PresentationFormat>On-screen Show (4:3)</PresentationFormat>
  <Paragraphs>501</Paragraphs>
  <Slides>86</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Tahoma</vt:lpstr>
      <vt:lpstr>Wingdings</vt:lpstr>
      <vt:lpstr>Wingdings 3</vt:lpstr>
      <vt:lpstr>Default Design</vt:lpstr>
      <vt:lpstr>Artificial Intelligence  Introduction</vt:lpstr>
      <vt:lpstr>Course Overview</vt:lpstr>
      <vt:lpstr>Some recent developments</vt:lpstr>
      <vt:lpstr>PowerPoint Presentation</vt:lpstr>
      <vt:lpstr>Robot scientists ‘Adam’ and ‘Eve’</vt:lpstr>
      <vt:lpstr>PowerPoint Presentation</vt:lpstr>
      <vt:lpstr>PowerPoint Presentation</vt:lpstr>
      <vt:lpstr>PowerPoint Presentation</vt:lpstr>
      <vt:lpstr>PowerPoint Presentation</vt:lpstr>
      <vt:lpstr>PowerPoint Presentation</vt:lpstr>
      <vt:lpstr>PowerPoint Presentation</vt:lpstr>
      <vt:lpstr>Textbook</vt:lpstr>
      <vt:lpstr>What is Artificial Intelligence?</vt:lpstr>
      <vt:lpstr>AI problems</vt:lpstr>
      <vt:lpstr>Main Areas of AI</vt:lpstr>
      <vt:lpstr>PowerPoint Presentation</vt:lpstr>
      <vt:lpstr>PowerPoint Presentation</vt:lpstr>
      <vt:lpstr>What is AI?</vt:lpstr>
      <vt:lpstr>What is Artificial Intelligence?</vt:lpstr>
      <vt:lpstr>PowerPoint Presentation</vt:lpstr>
      <vt:lpstr>What is AI? (R&amp;N)</vt:lpstr>
      <vt:lpstr>PowerPoint Presentation</vt:lpstr>
      <vt:lpstr>PowerPoint Presentation</vt:lpstr>
      <vt:lpstr>Thinking Humanly</vt:lpstr>
      <vt:lpstr>Thinking Humanly</vt:lpstr>
      <vt:lpstr>Thinking Humanly</vt:lpstr>
      <vt:lpstr>PowerPoint Presentation</vt:lpstr>
      <vt:lpstr>Thinking humanly</vt:lpstr>
      <vt:lpstr>Acting Humanly </vt:lpstr>
      <vt:lpstr>Acting Humanly: Turing Test</vt:lpstr>
      <vt:lpstr>PowerPoint Presentation</vt:lpstr>
      <vt:lpstr>PowerPoint Presentation</vt:lpstr>
      <vt:lpstr>Acting Humanly: Turing Test</vt:lpstr>
      <vt:lpstr>PowerPoint Presentation</vt:lpstr>
      <vt:lpstr>An Application of the Turing Test</vt:lpstr>
      <vt:lpstr>Acting Humanly: Searle’s Chinese Room</vt:lpstr>
      <vt:lpstr>Acting Humanly: Searle’s Chinese Room</vt:lpstr>
      <vt:lpstr>Turing Test (1950)</vt:lpstr>
      <vt:lpstr>Thinking Rationally</vt:lpstr>
      <vt:lpstr>Thinking rationally</vt:lpstr>
      <vt:lpstr>Acting Rationally</vt:lpstr>
      <vt:lpstr>Acting Rationally</vt:lpstr>
      <vt:lpstr>Acting Rationally</vt:lpstr>
      <vt:lpstr>PowerPoint Presentation</vt:lpstr>
      <vt:lpstr>PowerPoint Presentation</vt:lpstr>
      <vt:lpstr>Philosophy</vt:lpstr>
      <vt:lpstr>PowerPoint Presentation</vt:lpstr>
      <vt:lpstr>PowerPoint Presentation</vt:lpstr>
      <vt:lpstr>PowerPoint Presentation</vt:lpstr>
      <vt:lpstr>PowerPoint Presentation</vt:lpstr>
      <vt:lpstr>PowerPoint Presentation</vt:lpstr>
      <vt:lpstr>PowerPoint Presentation</vt:lpstr>
      <vt:lpstr>Mathematics</vt:lpstr>
      <vt:lpstr>Mathematics</vt:lpstr>
      <vt:lpstr>PowerPoint Presentation</vt:lpstr>
      <vt:lpstr>PowerPoint Presentation</vt:lpstr>
      <vt:lpstr>Economics</vt:lpstr>
      <vt:lpstr>Economics</vt:lpstr>
      <vt:lpstr>PowerPoint Presentation</vt:lpstr>
      <vt:lpstr>PowerPoint Presentation</vt:lpstr>
      <vt:lpstr>Neuroscience</vt:lpstr>
      <vt:lpstr>PowerPoint Presentation</vt:lpstr>
      <vt:lpstr>Psychology</vt:lpstr>
      <vt:lpstr>PowerPoint Presentation</vt:lpstr>
      <vt:lpstr>Computer Engineering</vt:lpstr>
      <vt:lpstr>Control theory and cybernetics</vt:lpstr>
      <vt:lpstr>PowerPoint Presentation</vt:lpstr>
      <vt:lpstr>Linguistics</vt:lpstr>
      <vt:lpstr>History of AI</vt:lpstr>
      <vt:lpstr>History of AI (1943–1955)</vt:lpstr>
      <vt:lpstr>History of AI</vt:lpstr>
      <vt:lpstr>History of AI</vt:lpstr>
      <vt:lpstr>PowerPoint Presentation</vt:lpstr>
      <vt:lpstr>History of AI</vt:lpstr>
      <vt:lpstr>History of AI</vt:lpstr>
      <vt:lpstr>History of AI</vt:lpstr>
      <vt:lpstr>PowerPoint Presentation</vt:lpstr>
      <vt:lpstr>History of AI</vt:lpstr>
      <vt:lpstr>PowerPoint Presentation</vt:lpstr>
      <vt:lpstr>Can Machines Think/Act Intelligently?</vt:lpstr>
      <vt:lpstr>Some Achievements</vt:lpstr>
      <vt:lpstr>Can Machines Think/Act Intelligently?</vt:lpstr>
      <vt:lpstr>So, What is AI?</vt:lpstr>
      <vt:lpstr>PowerPoint Presentation</vt:lpstr>
      <vt:lpstr>State of the Art</vt:lpstr>
      <vt:lpstr>References and credits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Jean-Claude Latombe</dc:creator>
  <cp:lastModifiedBy>Farrukh</cp:lastModifiedBy>
  <cp:revision>400</cp:revision>
  <cp:lastPrinted>1601-01-01T00:00:00Z</cp:lastPrinted>
  <dcterms:created xsi:type="dcterms:W3CDTF">2000-01-10T15:15:18Z</dcterms:created>
  <dcterms:modified xsi:type="dcterms:W3CDTF">2023-01-24T06:41:44Z</dcterms:modified>
</cp:coreProperties>
</file>